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19"/>
  </p:notesMasterIdLst>
  <p:sldIdLst>
    <p:sldId id="256" r:id="rId6"/>
    <p:sldId id="257" r:id="rId7"/>
    <p:sldId id="274" r:id="rId8"/>
    <p:sldId id="278" r:id="rId9"/>
    <p:sldId id="276" r:id="rId10"/>
    <p:sldId id="347" r:id="rId11"/>
    <p:sldId id="350" r:id="rId12"/>
    <p:sldId id="351" r:id="rId13"/>
    <p:sldId id="279" r:id="rId14"/>
    <p:sldId id="277" r:id="rId15"/>
    <p:sldId id="352" r:id="rId16"/>
    <p:sldId id="353" r:id="rId17"/>
    <p:sldId id="259"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9B3B"/>
    <a:srgbClr val="4E7F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127FD-6C4B-DA0B-8D63-1506326CF6BA}" v="2" dt="2020-11-23T08:29:40.066"/>
    <p1510:client id="{BAA57F85-327F-1C56-4245-3FFDE0E02C1C}" v="10" dt="2020-11-23T08:30:35.14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12" autoAdjust="0"/>
    <p:restoredTop sz="82485" autoAdjust="0"/>
  </p:normalViewPr>
  <p:slideViewPr>
    <p:cSldViewPr snapToGrid="0" snapToObjects="1">
      <p:cViewPr varScale="1">
        <p:scale>
          <a:sx n="55" d="100"/>
          <a:sy n="55" d="100"/>
        </p:scale>
        <p:origin x="182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elman, drs. F. (Folkwin)" userId="S::folkwin.poelman_rvo.nl#ext#@wageningenur4.onmicrosoft.com::2510fc01-098a-4d27-8009-2daf14ee40bf" providerId="AD" clId="Web-{BAA57F85-327F-1C56-4245-3FFDE0E02C1C}"/>
    <pc:docChg chg="modSld">
      <pc:chgData name="Poelman, drs. F. (Folkwin)" userId="S::folkwin.poelman_rvo.nl#ext#@wageningenur4.onmicrosoft.com::2510fc01-098a-4d27-8009-2daf14ee40bf" providerId="AD" clId="Web-{BAA57F85-327F-1C56-4245-3FFDE0E02C1C}" dt="2020-11-23T08:30:35.147" v="9" actId="20577"/>
      <pc:docMkLst>
        <pc:docMk/>
      </pc:docMkLst>
      <pc:sldChg chg="modSp">
        <pc:chgData name="Poelman, drs. F. (Folkwin)" userId="S::folkwin.poelman_rvo.nl#ext#@wageningenur4.onmicrosoft.com::2510fc01-098a-4d27-8009-2daf14ee40bf" providerId="AD" clId="Web-{BAA57F85-327F-1C56-4245-3FFDE0E02C1C}" dt="2020-11-23T08:30:35.147" v="8" actId="20577"/>
        <pc:sldMkLst>
          <pc:docMk/>
          <pc:sldMk cId="4093428180" sldId="350"/>
        </pc:sldMkLst>
        <pc:spChg chg="mod">
          <ac:chgData name="Poelman, drs. F. (Folkwin)" userId="S::folkwin.poelman_rvo.nl#ext#@wageningenur4.onmicrosoft.com::2510fc01-098a-4d27-8009-2daf14ee40bf" providerId="AD" clId="Web-{BAA57F85-327F-1C56-4245-3FFDE0E02C1C}" dt="2020-11-23T08:30:35.147" v="8" actId="20577"/>
          <ac:spMkLst>
            <pc:docMk/>
            <pc:sldMk cId="4093428180" sldId="350"/>
            <ac:spMk id="15" creationId="{A38DD675-61C0-4A3A-9AF6-F6D64723F2E8}"/>
          </ac:spMkLst>
        </pc:spChg>
      </pc:sldChg>
    </pc:docChg>
  </pc:docChgLst>
  <pc:docChgLst>
    <pc:chgData name="Poelman, drs. F. (Folkwin)" userId="S::folkwin.poelman_rvo.nl#ext#@wageningenur4.onmicrosoft.com::2510fc01-098a-4d27-8009-2daf14ee40bf" providerId="AD" clId="Web-{5AC127FD-6C4B-DA0B-8D63-1506326CF6BA}"/>
    <pc:docChg chg="modSld">
      <pc:chgData name="Poelman, drs. F. (Folkwin)" userId="S::folkwin.poelman_rvo.nl#ext#@wageningenur4.onmicrosoft.com::2510fc01-098a-4d27-8009-2daf14ee40bf" providerId="AD" clId="Web-{5AC127FD-6C4B-DA0B-8D63-1506326CF6BA}" dt="2020-11-23T08:29:40.066" v="1" actId="20577"/>
      <pc:docMkLst>
        <pc:docMk/>
      </pc:docMkLst>
      <pc:sldChg chg="modSp">
        <pc:chgData name="Poelman, drs. F. (Folkwin)" userId="S::folkwin.poelman_rvo.nl#ext#@wageningenur4.onmicrosoft.com::2510fc01-098a-4d27-8009-2daf14ee40bf" providerId="AD" clId="Web-{5AC127FD-6C4B-DA0B-8D63-1506326CF6BA}" dt="2020-11-23T08:29:40.066" v="0" actId="20577"/>
        <pc:sldMkLst>
          <pc:docMk/>
          <pc:sldMk cId="3404118838" sldId="353"/>
        </pc:sldMkLst>
        <pc:spChg chg="mod">
          <ac:chgData name="Poelman, drs. F. (Folkwin)" userId="S::folkwin.poelman_rvo.nl#ext#@wageningenur4.onmicrosoft.com::2510fc01-098a-4d27-8009-2daf14ee40bf" providerId="AD" clId="Web-{5AC127FD-6C4B-DA0B-8D63-1506326CF6BA}" dt="2020-11-23T08:29:40.066" v="0" actId="20577"/>
          <ac:spMkLst>
            <pc:docMk/>
            <pc:sldMk cId="3404118838" sldId="353"/>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C77E42-4B5C-3E41-8D9C-FE70F784CD4F}" type="datetimeFigureOut">
              <a:rPr lang="en-US" smtClean="0"/>
              <a:t>11/23/2020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C9C218-C476-8343-B9B5-DEE0746D13E5}" type="slidenum">
              <a:rPr lang="en-US" smtClean="0"/>
              <a:t>‹#›</a:t>
            </a:fld>
            <a:endParaRPr lang="en-US"/>
          </a:p>
        </p:txBody>
      </p:sp>
    </p:spTree>
    <p:extLst>
      <p:ext uri="{BB962C8B-B14F-4D97-AF65-F5344CB8AC3E}">
        <p14:creationId xmlns:p14="http://schemas.microsoft.com/office/powerpoint/2010/main" val="1006253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C9C218-C476-8343-B9B5-DEE0746D13E5}" type="slidenum">
              <a:rPr lang="en-US" smtClean="0"/>
              <a:t>1</a:t>
            </a:fld>
            <a:endParaRPr lang="en-US"/>
          </a:p>
        </p:txBody>
      </p:sp>
    </p:spTree>
    <p:extLst>
      <p:ext uri="{BB962C8B-B14F-4D97-AF65-F5344CB8AC3E}">
        <p14:creationId xmlns:p14="http://schemas.microsoft.com/office/powerpoint/2010/main" val="1840427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DC9C218-C476-8343-B9B5-DEE0746D13E5}" type="slidenum">
              <a:rPr lang="en-US" smtClean="0"/>
              <a:t>10</a:t>
            </a:fld>
            <a:endParaRPr lang="en-US"/>
          </a:p>
        </p:txBody>
      </p:sp>
    </p:spTree>
    <p:extLst>
      <p:ext uri="{BB962C8B-B14F-4D97-AF65-F5344CB8AC3E}">
        <p14:creationId xmlns:p14="http://schemas.microsoft.com/office/powerpoint/2010/main" val="1640250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DC9C218-C476-8343-B9B5-DEE0746D13E5}" type="slidenum">
              <a:rPr lang="en-US" smtClean="0"/>
              <a:t>11</a:t>
            </a:fld>
            <a:endParaRPr lang="en-US"/>
          </a:p>
        </p:txBody>
      </p:sp>
    </p:spTree>
    <p:extLst>
      <p:ext uri="{BB962C8B-B14F-4D97-AF65-F5344CB8AC3E}">
        <p14:creationId xmlns:p14="http://schemas.microsoft.com/office/powerpoint/2010/main" val="2978672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DC9C218-C476-8343-B9B5-DEE0746D13E5}" type="slidenum">
              <a:rPr lang="en-US" smtClean="0"/>
              <a:t>12</a:t>
            </a:fld>
            <a:endParaRPr lang="en-US"/>
          </a:p>
        </p:txBody>
      </p:sp>
    </p:spTree>
    <p:extLst>
      <p:ext uri="{BB962C8B-B14F-4D97-AF65-F5344CB8AC3E}">
        <p14:creationId xmlns:p14="http://schemas.microsoft.com/office/powerpoint/2010/main" val="4218962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DC9C218-C476-8343-B9B5-DEE0746D13E5}" type="slidenum">
              <a:rPr lang="en-US" smtClean="0"/>
              <a:t>13</a:t>
            </a:fld>
            <a:endParaRPr lang="en-US"/>
          </a:p>
        </p:txBody>
      </p:sp>
    </p:spTree>
    <p:extLst>
      <p:ext uri="{BB962C8B-B14F-4D97-AF65-F5344CB8AC3E}">
        <p14:creationId xmlns:p14="http://schemas.microsoft.com/office/powerpoint/2010/main" val="3544051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DC9C218-C476-8343-B9B5-DEE0746D13E5}" type="slidenum">
              <a:rPr lang="en-US" smtClean="0"/>
              <a:t>2</a:t>
            </a:fld>
            <a:endParaRPr lang="en-US"/>
          </a:p>
        </p:txBody>
      </p:sp>
    </p:spTree>
    <p:extLst>
      <p:ext uri="{BB962C8B-B14F-4D97-AF65-F5344CB8AC3E}">
        <p14:creationId xmlns:p14="http://schemas.microsoft.com/office/powerpoint/2010/main" val="3581517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Due to the postponement/cancellation of the Stakeholder Forum in Dublin, this deliverable was not delivered in May 2020. WP5 organized 3 webinars (in June and July 2020) instead of Stakeholder Forum and an overview (including presentations) of these webinars was given in this deliverable. </a:t>
            </a:r>
          </a:p>
          <a:p>
            <a:endParaRPr lang="nl-NL" dirty="0"/>
          </a:p>
        </p:txBody>
      </p:sp>
      <p:sp>
        <p:nvSpPr>
          <p:cNvPr id="4" name="Tijdelijke aanduiding voor dianummer 3"/>
          <p:cNvSpPr>
            <a:spLocks noGrp="1"/>
          </p:cNvSpPr>
          <p:nvPr>
            <p:ph type="sldNum" sz="quarter" idx="5"/>
          </p:nvPr>
        </p:nvSpPr>
        <p:spPr/>
        <p:txBody>
          <a:bodyPr/>
          <a:lstStyle/>
          <a:p>
            <a:fld id="{EDC9C218-C476-8343-B9B5-DEE0746D13E5}" type="slidenum">
              <a:rPr lang="en-US" smtClean="0"/>
              <a:t>3</a:t>
            </a:fld>
            <a:endParaRPr lang="en-US"/>
          </a:p>
        </p:txBody>
      </p:sp>
    </p:spTree>
    <p:extLst>
      <p:ext uri="{BB962C8B-B14F-4D97-AF65-F5344CB8AC3E}">
        <p14:creationId xmlns:p14="http://schemas.microsoft.com/office/powerpoint/2010/main" val="2520837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DC9C218-C476-8343-B9B5-DEE0746D13E5}" type="slidenum">
              <a:rPr lang="en-US" smtClean="0"/>
              <a:t>4</a:t>
            </a:fld>
            <a:endParaRPr lang="en-US"/>
          </a:p>
        </p:txBody>
      </p:sp>
    </p:spTree>
    <p:extLst>
      <p:ext uri="{BB962C8B-B14F-4D97-AF65-F5344CB8AC3E}">
        <p14:creationId xmlns:p14="http://schemas.microsoft.com/office/powerpoint/2010/main" val="3843232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DC9C218-C476-8343-B9B5-DEE0746D13E5}" type="slidenum">
              <a:rPr lang="en-US" smtClean="0"/>
              <a:t>5</a:t>
            </a:fld>
            <a:endParaRPr lang="en-US"/>
          </a:p>
        </p:txBody>
      </p:sp>
    </p:spTree>
    <p:extLst>
      <p:ext uri="{BB962C8B-B14F-4D97-AF65-F5344CB8AC3E}">
        <p14:creationId xmlns:p14="http://schemas.microsoft.com/office/powerpoint/2010/main" val="2983612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i="1"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C9C218-C476-8343-B9B5-DEE0746D13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4329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i="1"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C9C218-C476-8343-B9B5-DEE0746D13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1130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i="1"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C9C218-C476-8343-B9B5-DEE0746D13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2833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DC9C218-C476-8343-B9B5-DEE0746D13E5}" type="slidenum">
              <a:rPr lang="en-US" smtClean="0"/>
              <a:t>9</a:t>
            </a:fld>
            <a:endParaRPr lang="en-US"/>
          </a:p>
        </p:txBody>
      </p:sp>
    </p:spTree>
    <p:extLst>
      <p:ext uri="{BB962C8B-B14F-4D97-AF65-F5344CB8AC3E}">
        <p14:creationId xmlns:p14="http://schemas.microsoft.com/office/powerpoint/2010/main" val="815658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41A1300-6612-1C4F-8F9A-CC7EE978DFE2}" type="datetimeFigureOut">
              <a:rPr lang="en-US" smtClean="0"/>
              <a:pPr/>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D8AE2-1441-B047-9293-18A02C616D4B}" type="slidenum">
              <a:rPr lang="en-US" smtClean="0"/>
              <a:pPr/>
              <a:t>‹#›</a:t>
            </a:fld>
            <a:endParaRPr lang="en-US"/>
          </a:p>
        </p:txBody>
      </p:sp>
    </p:spTree>
    <p:extLst>
      <p:ext uri="{BB962C8B-B14F-4D97-AF65-F5344CB8AC3E}">
        <p14:creationId xmlns:p14="http://schemas.microsoft.com/office/powerpoint/2010/main" val="3439318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1A1300-6612-1C4F-8F9A-CC7EE978DFE2}" type="datetimeFigureOut">
              <a:rPr lang="en-US" smtClean="0"/>
              <a:pPr/>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D8AE2-1441-B047-9293-18A02C616D4B}" type="slidenum">
              <a:rPr lang="en-US" smtClean="0"/>
              <a:pPr/>
              <a:t>‹#›</a:t>
            </a:fld>
            <a:endParaRPr lang="en-US"/>
          </a:p>
        </p:txBody>
      </p:sp>
    </p:spTree>
    <p:extLst>
      <p:ext uri="{BB962C8B-B14F-4D97-AF65-F5344CB8AC3E}">
        <p14:creationId xmlns:p14="http://schemas.microsoft.com/office/powerpoint/2010/main" val="1150126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1A1300-6612-1C4F-8F9A-CC7EE978DFE2}" type="datetimeFigureOut">
              <a:rPr lang="en-US" smtClean="0"/>
              <a:pPr/>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D8AE2-1441-B047-9293-18A02C616D4B}" type="slidenum">
              <a:rPr lang="en-US" smtClean="0"/>
              <a:pPr/>
              <a:t>‹#›</a:t>
            </a:fld>
            <a:endParaRPr lang="en-US"/>
          </a:p>
        </p:txBody>
      </p:sp>
    </p:spTree>
    <p:extLst>
      <p:ext uri="{BB962C8B-B14F-4D97-AF65-F5344CB8AC3E}">
        <p14:creationId xmlns:p14="http://schemas.microsoft.com/office/powerpoint/2010/main" val="2855142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41A1300-6612-1C4F-8F9A-CC7EE978DFE2}" type="datetimeFigureOut">
              <a:rPr lang="en-US" smtClean="0"/>
              <a:pPr/>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D8AE2-1441-B047-9293-18A02C616D4B}" type="slidenum">
              <a:rPr lang="en-US" smtClean="0"/>
              <a:pPr/>
              <a:t>‹#›</a:t>
            </a:fld>
            <a:endParaRPr lang="en-US"/>
          </a:p>
        </p:txBody>
      </p:sp>
    </p:spTree>
    <p:extLst>
      <p:ext uri="{BB962C8B-B14F-4D97-AF65-F5344CB8AC3E}">
        <p14:creationId xmlns:p14="http://schemas.microsoft.com/office/powerpoint/2010/main" val="3188399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1A1300-6612-1C4F-8F9A-CC7EE978DFE2}" type="datetimeFigureOut">
              <a:rPr lang="en-US" smtClean="0"/>
              <a:pPr/>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D8AE2-1441-B047-9293-18A02C616D4B}" type="slidenum">
              <a:rPr lang="en-US" smtClean="0"/>
              <a:pPr/>
              <a:t>‹#›</a:t>
            </a:fld>
            <a:endParaRPr lang="en-US"/>
          </a:p>
        </p:txBody>
      </p:sp>
    </p:spTree>
    <p:extLst>
      <p:ext uri="{BB962C8B-B14F-4D97-AF65-F5344CB8AC3E}">
        <p14:creationId xmlns:p14="http://schemas.microsoft.com/office/powerpoint/2010/main" val="3459739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1A1300-6612-1C4F-8F9A-CC7EE978DFE2}" type="datetimeFigureOut">
              <a:rPr lang="en-US" smtClean="0"/>
              <a:pPr/>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D8AE2-1441-B047-9293-18A02C616D4B}" type="slidenum">
              <a:rPr lang="en-US" smtClean="0"/>
              <a:pPr/>
              <a:t>‹#›</a:t>
            </a:fld>
            <a:endParaRPr lang="en-US"/>
          </a:p>
        </p:txBody>
      </p:sp>
    </p:spTree>
    <p:extLst>
      <p:ext uri="{BB962C8B-B14F-4D97-AF65-F5344CB8AC3E}">
        <p14:creationId xmlns:p14="http://schemas.microsoft.com/office/powerpoint/2010/main" val="1863413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1A1300-6612-1C4F-8F9A-CC7EE978DFE2}" type="datetimeFigureOut">
              <a:rPr lang="en-US" smtClean="0"/>
              <a:pPr/>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D8AE2-1441-B047-9293-18A02C616D4B}" type="slidenum">
              <a:rPr lang="en-US" smtClean="0"/>
              <a:pPr/>
              <a:t>‹#›</a:t>
            </a:fld>
            <a:endParaRPr lang="en-US"/>
          </a:p>
        </p:txBody>
      </p:sp>
    </p:spTree>
    <p:extLst>
      <p:ext uri="{BB962C8B-B14F-4D97-AF65-F5344CB8AC3E}">
        <p14:creationId xmlns:p14="http://schemas.microsoft.com/office/powerpoint/2010/main" val="3605802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1A1300-6612-1C4F-8F9A-CC7EE978DFE2}" type="datetimeFigureOut">
              <a:rPr lang="en-US" smtClean="0"/>
              <a:pPr/>
              <a:t>11/23/2020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ED8AE2-1441-B047-9293-18A02C616D4B}" type="slidenum">
              <a:rPr lang="en-US" smtClean="0"/>
              <a:pPr/>
              <a:t>‹#›</a:t>
            </a:fld>
            <a:endParaRPr lang="en-US"/>
          </a:p>
        </p:txBody>
      </p:sp>
    </p:spTree>
    <p:extLst>
      <p:ext uri="{BB962C8B-B14F-4D97-AF65-F5344CB8AC3E}">
        <p14:creationId xmlns:p14="http://schemas.microsoft.com/office/powerpoint/2010/main" val="2321292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1A1300-6612-1C4F-8F9A-CC7EE978DFE2}" type="datetimeFigureOut">
              <a:rPr lang="en-US" smtClean="0"/>
              <a:pPr/>
              <a:t>11/23/2020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ED8AE2-1441-B047-9293-18A02C616D4B}" type="slidenum">
              <a:rPr lang="en-US" smtClean="0"/>
              <a:pPr/>
              <a:t>‹#›</a:t>
            </a:fld>
            <a:endParaRPr lang="en-US"/>
          </a:p>
        </p:txBody>
      </p:sp>
    </p:spTree>
    <p:extLst>
      <p:ext uri="{BB962C8B-B14F-4D97-AF65-F5344CB8AC3E}">
        <p14:creationId xmlns:p14="http://schemas.microsoft.com/office/powerpoint/2010/main" val="104644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1A1300-6612-1C4F-8F9A-CC7EE978DFE2}" type="datetimeFigureOut">
              <a:rPr lang="en-US" smtClean="0"/>
              <a:pPr/>
              <a:t>11/23/2020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ED8AE2-1441-B047-9293-18A02C616D4B}" type="slidenum">
              <a:rPr lang="en-US" smtClean="0"/>
              <a:pPr/>
              <a:t>‹#›</a:t>
            </a:fld>
            <a:endParaRPr lang="en-US"/>
          </a:p>
        </p:txBody>
      </p:sp>
    </p:spTree>
    <p:extLst>
      <p:ext uri="{BB962C8B-B14F-4D97-AF65-F5344CB8AC3E}">
        <p14:creationId xmlns:p14="http://schemas.microsoft.com/office/powerpoint/2010/main" val="2610196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1A1300-6612-1C4F-8F9A-CC7EE978DFE2}" type="datetimeFigureOut">
              <a:rPr lang="en-US" smtClean="0"/>
              <a:pPr/>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D8AE2-1441-B047-9293-18A02C616D4B}" type="slidenum">
              <a:rPr lang="en-US" smtClean="0"/>
              <a:pPr/>
              <a:t>‹#›</a:t>
            </a:fld>
            <a:endParaRPr lang="en-US"/>
          </a:p>
        </p:txBody>
      </p:sp>
    </p:spTree>
    <p:extLst>
      <p:ext uri="{BB962C8B-B14F-4D97-AF65-F5344CB8AC3E}">
        <p14:creationId xmlns:p14="http://schemas.microsoft.com/office/powerpoint/2010/main" val="717433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1A1300-6612-1C4F-8F9A-CC7EE978DFE2}" type="datetimeFigureOut">
              <a:rPr lang="en-US" smtClean="0"/>
              <a:pPr/>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D8AE2-1441-B047-9293-18A02C616D4B}" type="slidenum">
              <a:rPr lang="en-US" smtClean="0"/>
              <a:pPr/>
              <a:t>‹#›</a:t>
            </a:fld>
            <a:endParaRPr lang="en-US"/>
          </a:p>
        </p:txBody>
      </p:sp>
    </p:spTree>
    <p:extLst>
      <p:ext uri="{BB962C8B-B14F-4D97-AF65-F5344CB8AC3E}">
        <p14:creationId xmlns:p14="http://schemas.microsoft.com/office/powerpoint/2010/main" val="2980251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1A1300-6612-1C4F-8F9A-CC7EE978DFE2}" type="datetimeFigureOut">
              <a:rPr lang="en-US" smtClean="0"/>
              <a:pPr/>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D8AE2-1441-B047-9293-18A02C616D4B}" type="slidenum">
              <a:rPr lang="en-US" smtClean="0"/>
              <a:pPr/>
              <a:t>‹#›</a:t>
            </a:fld>
            <a:endParaRPr lang="en-US"/>
          </a:p>
        </p:txBody>
      </p:sp>
    </p:spTree>
    <p:extLst>
      <p:ext uri="{BB962C8B-B14F-4D97-AF65-F5344CB8AC3E}">
        <p14:creationId xmlns:p14="http://schemas.microsoft.com/office/powerpoint/2010/main" val="199426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1A1300-6612-1C4F-8F9A-CC7EE978DFE2}" type="datetimeFigureOut">
              <a:rPr lang="en-US" smtClean="0"/>
              <a:pPr/>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D8AE2-1441-B047-9293-18A02C616D4B}" type="slidenum">
              <a:rPr lang="en-US" smtClean="0"/>
              <a:pPr/>
              <a:t>‹#›</a:t>
            </a:fld>
            <a:endParaRPr lang="en-US"/>
          </a:p>
        </p:txBody>
      </p:sp>
    </p:spTree>
    <p:extLst>
      <p:ext uri="{BB962C8B-B14F-4D97-AF65-F5344CB8AC3E}">
        <p14:creationId xmlns:p14="http://schemas.microsoft.com/office/powerpoint/2010/main" val="2050411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1A1300-6612-1C4F-8F9A-CC7EE978DFE2}" type="datetimeFigureOut">
              <a:rPr lang="en-US" smtClean="0"/>
              <a:pPr/>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D8AE2-1441-B047-9293-18A02C616D4B}" type="slidenum">
              <a:rPr lang="en-US" smtClean="0"/>
              <a:pPr/>
              <a:t>‹#›</a:t>
            </a:fld>
            <a:endParaRPr lang="en-US"/>
          </a:p>
        </p:txBody>
      </p:sp>
    </p:spTree>
    <p:extLst>
      <p:ext uri="{BB962C8B-B14F-4D97-AF65-F5344CB8AC3E}">
        <p14:creationId xmlns:p14="http://schemas.microsoft.com/office/powerpoint/2010/main" val="661451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1A1300-6612-1C4F-8F9A-CC7EE978DFE2}" type="datetimeFigureOut">
              <a:rPr lang="en-US" smtClean="0"/>
              <a:pPr/>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D8AE2-1441-B047-9293-18A02C616D4B}" type="slidenum">
              <a:rPr lang="en-US" smtClean="0"/>
              <a:pPr/>
              <a:t>‹#›</a:t>
            </a:fld>
            <a:endParaRPr lang="en-US"/>
          </a:p>
        </p:txBody>
      </p:sp>
    </p:spTree>
    <p:extLst>
      <p:ext uri="{BB962C8B-B14F-4D97-AF65-F5344CB8AC3E}">
        <p14:creationId xmlns:p14="http://schemas.microsoft.com/office/powerpoint/2010/main" val="2429860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1A1300-6612-1C4F-8F9A-CC7EE978DFE2}" type="datetimeFigureOut">
              <a:rPr lang="en-US" smtClean="0"/>
              <a:pPr/>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D8AE2-1441-B047-9293-18A02C616D4B}" type="slidenum">
              <a:rPr lang="en-US" smtClean="0"/>
              <a:pPr/>
              <a:t>‹#›</a:t>
            </a:fld>
            <a:endParaRPr lang="en-US"/>
          </a:p>
        </p:txBody>
      </p:sp>
    </p:spTree>
    <p:extLst>
      <p:ext uri="{BB962C8B-B14F-4D97-AF65-F5344CB8AC3E}">
        <p14:creationId xmlns:p14="http://schemas.microsoft.com/office/powerpoint/2010/main" val="1833451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1A1300-6612-1C4F-8F9A-CC7EE978DFE2}" type="datetimeFigureOut">
              <a:rPr lang="en-US" smtClean="0"/>
              <a:pPr/>
              <a:t>11/23/2020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ED8AE2-1441-B047-9293-18A02C616D4B}" type="slidenum">
              <a:rPr lang="en-US" smtClean="0"/>
              <a:pPr/>
              <a:t>‹#›</a:t>
            </a:fld>
            <a:endParaRPr lang="en-US"/>
          </a:p>
        </p:txBody>
      </p:sp>
    </p:spTree>
    <p:extLst>
      <p:ext uri="{BB962C8B-B14F-4D97-AF65-F5344CB8AC3E}">
        <p14:creationId xmlns:p14="http://schemas.microsoft.com/office/powerpoint/2010/main" val="2459325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1A1300-6612-1C4F-8F9A-CC7EE978DFE2}" type="datetimeFigureOut">
              <a:rPr lang="en-US" smtClean="0"/>
              <a:pPr/>
              <a:t>11/23/2020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ED8AE2-1441-B047-9293-18A02C616D4B}" type="slidenum">
              <a:rPr lang="en-US" smtClean="0"/>
              <a:pPr/>
              <a:t>‹#›</a:t>
            </a:fld>
            <a:endParaRPr lang="en-US"/>
          </a:p>
        </p:txBody>
      </p:sp>
    </p:spTree>
    <p:extLst>
      <p:ext uri="{BB962C8B-B14F-4D97-AF65-F5344CB8AC3E}">
        <p14:creationId xmlns:p14="http://schemas.microsoft.com/office/powerpoint/2010/main" val="416998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1A1300-6612-1C4F-8F9A-CC7EE978DFE2}" type="datetimeFigureOut">
              <a:rPr lang="en-US" smtClean="0"/>
              <a:pPr/>
              <a:t>11/23/2020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ED8AE2-1441-B047-9293-18A02C616D4B}" type="slidenum">
              <a:rPr lang="en-US" smtClean="0"/>
              <a:pPr/>
              <a:t>‹#›</a:t>
            </a:fld>
            <a:endParaRPr lang="en-US"/>
          </a:p>
        </p:txBody>
      </p:sp>
    </p:spTree>
    <p:extLst>
      <p:ext uri="{BB962C8B-B14F-4D97-AF65-F5344CB8AC3E}">
        <p14:creationId xmlns:p14="http://schemas.microsoft.com/office/powerpoint/2010/main" val="731412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1A1300-6612-1C4F-8F9A-CC7EE978DFE2}" type="datetimeFigureOut">
              <a:rPr lang="en-US" smtClean="0"/>
              <a:pPr/>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D8AE2-1441-B047-9293-18A02C616D4B}" type="slidenum">
              <a:rPr lang="en-US" smtClean="0"/>
              <a:pPr/>
              <a:t>‹#›</a:t>
            </a:fld>
            <a:endParaRPr lang="en-US"/>
          </a:p>
        </p:txBody>
      </p:sp>
    </p:spTree>
    <p:extLst>
      <p:ext uri="{BB962C8B-B14F-4D97-AF65-F5344CB8AC3E}">
        <p14:creationId xmlns:p14="http://schemas.microsoft.com/office/powerpoint/2010/main" val="1895961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1A1300-6612-1C4F-8F9A-CC7EE978DFE2}" type="datetimeFigureOut">
              <a:rPr lang="en-US" smtClean="0"/>
              <a:pPr/>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D8AE2-1441-B047-9293-18A02C616D4B}" type="slidenum">
              <a:rPr lang="en-US" smtClean="0"/>
              <a:pPr/>
              <a:t>‹#›</a:t>
            </a:fld>
            <a:endParaRPr lang="en-US"/>
          </a:p>
        </p:txBody>
      </p:sp>
    </p:spTree>
    <p:extLst>
      <p:ext uri="{BB962C8B-B14F-4D97-AF65-F5344CB8AC3E}">
        <p14:creationId xmlns:p14="http://schemas.microsoft.com/office/powerpoint/2010/main" val="1655089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1A1300-6612-1C4F-8F9A-CC7EE978DFE2}" type="datetimeFigureOut">
              <a:rPr lang="en-US" smtClean="0"/>
              <a:pPr/>
              <a:t>11/23/2020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ED8AE2-1441-B047-9293-18A02C616D4B}" type="slidenum">
              <a:rPr lang="en-US" smtClean="0"/>
              <a:pPr/>
              <a:t>‹#›</a:t>
            </a:fld>
            <a:endParaRPr lang="en-US"/>
          </a:p>
        </p:txBody>
      </p:sp>
    </p:spTree>
    <p:extLst>
      <p:ext uri="{BB962C8B-B14F-4D97-AF65-F5344CB8AC3E}">
        <p14:creationId xmlns:p14="http://schemas.microsoft.com/office/powerpoint/2010/main" val="252685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1A1300-6612-1C4F-8F9A-CC7EE978DFE2}" type="datetimeFigureOut">
              <a:rPr lang="en-US" smtClean="0"/>
              <a:pPr/>
              <a:t>11/23/2020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ED8AE2-1441-B047-9293-18A02C616D4B}" type="slidenum">
              <a:rPr lang="en-US" smtClean="0"/>
              <a:pPr/>
              <a:t>‹#›</a:t>
            </a:fld>
            <a:endParaRPr lang="en-US"/>
          </a:p>
        </p:txBody>
      </p:sp>
    </p:spTree>
    <p:extLst>
      <p:ext uri="{BB962C8B-B14F-4D97-AF65-F5344CB8AC3E}">
        <p14:creationId xmlns:p14="http://schemas.microsoft.com/office/powerpoint/2010/main" val="3964236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ageningenur4.sharepoint.com/:f:/r/sites/NIVA/Gedeelde%20documenten/NIVA_forPartners/Workpackage%20folders/WP5/Tasks/T5.6%20Dissemination%20and%20Communication/Templates?csf=1&amp;web=1&amp;e=WyPdPO"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miro.com/app/board/o9J_lf4vYPM=/" TargetMode="External"/></Relationships>
</file>

<file path=ppt/slides/_rels/slide13.xml.rels><?xml version="1.0" encoding="UTF-8" standalone="yes"?>
<Relationships xmlns="http://schemas.openxmlformats.org/package/2006/relationships"><Relationship Id="rId13" Type="http://schemas.openxmlformats.org/officeDocument/2006/relationships/image" Target="../media/image15.emf"/><Relationship Id="rId18" Type="http://schemas.openxmlformats.org/officeDocument/2006/relationships/image" Target="../media/image20.emf"/><Relationship Id="rId26" Type="http://schemas.openxmlformats.org/officeDocument/2006/relationships/image" Target="../media/image28.png"/><Relationship Id="rId3" Type="http://schemas.openxmlformats.org/officeDocument/2006/relationships/image" Target="../media/image6.jpg"/><Relationship Id="rId21" Type="http://schemas.openxmlformats.org/officeDocument/2006/relationships/image" Target="../media/image23.emf"/><Relationship Id="rId7" Type="http://schemas.openxmlformats.org/officeDocument/2006/relationships/image" Target="../media/image9.emf"/><Relationship Id="rId12" Type="http://schemas.openxmlformats.org/officeDocument/2006/relationships/image" Target="../media/image14.png"/><Relationship Id="rId17" Type="http://schemas.openxmlformats.org/officeDocument/2006/relationships/image" Target="../media/image19.emf"/><Relationship Id="rId25" Type="http://schemas.openxmlformats.org/officeDocument/2006/relationships/image" Target="../media/image27.png"/><Relationship Id="rId33" Type="http://schemas.openxmlformats.org/officeDocument/2006/relationships/image" Target="../media/image35.png"/><Relationship Id="rId2" Type="http://schemas.openxmlformats.org/officeDocument/2006/relationships/notesSlide" Target="../notesSlides/notesSlide13.xml"/><Relationship Id="rId16" Type="http://schemas.openxmlformats.org/officeDocument/2006/relationships/image" Target="../media/image18.emf"/><Relationship Id="rId20" Type="http://schemas.openxmlformats.org/officeDocument/2006/relationships/image" Target="../media/image22.png"/><Relationship Id="rId29" Type="http://schemas.openxmlformats.org/officeDocument/2006/relationships/image" Target="../media/image31.emf"/><Relationship Id="rId1" Type="http://schemas.openxmlformats.org/officeDocument/2006/relationships/slideLayout" Target="../slideLayouts/slideLayout2.xml"/><Relationship Id="rId6" Type="http://schemas.openxmlformats.org/officeDocument/2006/relationships/image" Target="../media/image8.emf"/><Relationship Id="rId11" Type="http://schemas.openxmlformats.org/officeDocument/2006/relationships/image" Target="../media/image13.png"/><Relationship Id="rId24" Type="http://schemas.openxmlformats.org/officeDocument/2006/relationships/image" Target="../media/image26.png"/><Relationship Id="rId32" Type="http://schemas.openxmlformats.org/officeDocument/2006/relationships/image" Target="../media/image34.png"/><Relationship Id="rId5" Type="http://schemas.openxmlformats.org/officeDocument/2006/relationships/image" Target="../media/image7.png"/><Relationship Id="rId15" Type="http://schemas.openxmlformats.org/officeDocument/2006/relationships/image" Target="../media/image17.svg"/><Relationship Id="rId23" Type="http://schemas.openxmlformats.org/officeDocument/2006/relationships/image" Target="../media/image25.png"/><Relationship Id="rId28" Type="http://schemas.openxmlformats.org/officeDocument/2006/relationships/image" Target="../media/image30.emf"/><Relationship Id="rId10" Type="http://schemas.openxmlformats.org/officeDocument/2006/relationships/image" Target="../media/image12.emf"/><Relationship Id="rId19" Type="http://schemas.openxmlformats.org/officeDocument/2006/relationships/image" Target="../media/image21.jpeg"/><Relationship Id="rId31" Type="http://schemas.openxmlformats.org/officeDocument/2006/relationships/image" Target="../media/image33.emf"/><Relationship Id="rId4" Type="http://schemas.openxmlformats.org/officeDocument/2006/relationships/image" Target="../media/image2.jpg"/><Relationship Id="rId9" Type="http://schemas.openxmlformats.org/officeDocument/2006/relationships/image" Target="../media/image11.jpeg"/><Relationship Id="rId14" Type="http://schemas.openxmlformats.org/officeDocument/2006/relationships/image" Target="../media/image16.png"/><Relationship Id="rId22" Type="http://schemas.openxmlformats.org/officeDocument/2006/relationships/image" Target="../media/image24.emf"/><Relationship Id="rId27" Type="http://schemas.openxmlformats.org/officeDocument/2006/relationships/image" Target="../media/image29.png"/><Relationship Id="rId30" Type="http://schemas.openxmlformats.org/officeDocument/2006/relationships/image" Target="../media/image32.emf"/><Relationship Id="rId8" Type="http://schemas.openxmlformats.org/officeDocument/2006/relationships/image" Target="../media/image10.emf"/></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hyperlink" Target="https://ec.europa.eu/eip/agriculture/en/find-connect/projects?search_api_views_fulltext=&amp;field_proj_funding_source_list=4" TargetMode="External"/><Relationship Id="rId4" Type="http://schemas.openxmlformats.org/officeDocument/2006/relationships/hyperlink" Target="https://ec.europa.eu/eip/agriculture/en/eip-agri-common-forma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hyperlink" Target="mailto:jane.jager@pria.ee"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mailto:peter.paree@zlto.nl" TargetMode="External"/><Relationship Id="rId5" Type="http://schemas.openxmlformats.org/officeDocument/2006/relationships/hyperlink" Target="mailto:folkwin.poelman@rvo.nl" TargetMode="External"/><Relationship Id="rId4" Type="http://schemas.openxmlformats.org/officeDocument/2006/relationships/hyperlink" Target="https://wageningenur4.sharepoint.com/:x:/r/sites/NIVA/_layouts/15/Doc.aspx?sourcedoc=%7B45B6FA47-C7D0-48F6-A556-5A2E3844570E%7D&amp;file=h2020_template_eip_jan2019_NIVA_28Oct2020.xlsx&amp;action=default&amp;mobileredirect=tru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hyperlink" Target="mailto:sander.janssen@wur.n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1692" y="3930870"/>
            <a:ext cx="8380326" cy="1650124"/>
          </a:xfrm>
        </p:spPr>
        <p:txBody>
          <a:bodyPr>
            <a:normAutofit/>
          </a:bodyPr>
          <a:lstStyle/>
          <a:p>
            <a:r>
              <a:rPr lang="nl-NL" dirty="0">
                <a:solidFill>
                  <a:schemeClr val="bg1"/>
                </a:solidFill>
              </a:rPr>
              <a:t>WP5: </a:t>
            </a:r>
            <a:r>
              <a:rPr lang="nl-NL" dirty="0" err="1">
                <a:solidFill>
                  <a:schemeClr val="bg1"/>
                </a:solidFill>
              </a:rPr>
              <a:t>Innovation</a:t>
            </a:r>
            <a:r>
              <a:rPr lang="nl-NL" dirty="0">
                <a:solidFill>
                  <a:schemeClr val="bg1"/>
                </a:solidFill>
              </a:rPr>
              <a:t> </a:t>
            </a:r>
            <a:r>
              <a:rPr lang="nl-NL" dirty="0" err="1">
                <a:solidFill>
                  <a:schemeClr val="bg1"/>
                </a:solidFill>
              </a:rPr>
              <a:t>Ecosystem</a:t>
            </a:r>
            <a:endParaRPr lang="nl-NL" dirty="0">
              <a:solidFill>
                <a:schemeClr val="bg1"/>
              </a:solidFill>
            </a:endParaRPr>
          </a:p>
          <a:p>
            <a:r>
              <a:rPr lang="nl-NL" sz="2400" dirty="0">
                <a:solidFill>
                  <a:schemeClr val="bg1"/>
                </a:solidFill>
              </a:rPr>
              <a:t>Folkwin Poelman (WP5 lead), </a:t>
            </a:r>
            <a:r>
              <a:rPr lang="nl-NL" sz="2400" dirty="0" err="1">
                <a:solidFill>
                  <a:schemeClr val="bg1"/>
                </a:solidFill>
              </a:rPr>
              <a:t>with</a:t>
            </a:r>
            <a:r>
              <a:rPr lang="nl-NL" sz="2400" dirty="0">
                <a:solidFill>
                  <a:schemeClr val="bg1"/>
                </a:solidFill>
              </a:rPr>
              <a:t> a lot of </a:t>
            </a:r>
            <a:r>
              <a:rPr lang="nl-NL" sz="2400" dirty="0" err="1">
                <a:solidFill>
                  <a:schemeClr val="bg1"/>
                </a:solidFill>
              </a:rPr>
              <a:t>contributions</a:t>
            </a:r>
            <a:r>
              <a:rPr lang="nl-NL" sz="2400" dirty="0">
                <a:solidFill>
                  <a:schemeClr val="bg1"/>
                </a:solidFill>
              </a:rPr>
              <a:t> of </a:t>
            </a:r>
            <a:r>
              <a:rPr lang="nl-NL" sz="2400" dirty="0" err="1">
                <a:solidFill>
                  <a:schemeClr val="bg1"/>
                </a:solidFill>
              </a:rPr>
              <a:t>the</a:t>
            </a:r>
            <a:r>
              <a:rPr lang="nl-NL" sz="2400" dirty="0">
                <a:solidFill>
                  <a:schemeClr val="bg1"/>
                </a:solidFill>
              </a:rPr>
              <a:t> WP5 team members</a:t>
            </a:r>
            <a:endParaRPr lang="en-US" sz="2400" dirty="0">
              <a:solidFill>
                <a:schemeClr val="bg1"/>
              </a:solidFill>
            </a:endParaRPr>
          </a:p>
        </p:txBody>
      </p:sp>
      <p:grpSp>
        <p:nvGrpSpPr>
          <p:cNvPr id="4" name="Group 3">
            <a:extLst>
              <a:ext uri="{FF2B5EF4-FFF2-40B4-BE49-F238E27FC236}">
                <a16:creationId xmlns:a16="http://schemas.microsoft.com/office/drawing/2014/main" id="{94FB6641-4834-4349-8FD1-7F54C01BE09B}"/>
              </a:ext>
            </a:extLst>
          </p:cNvPr>
          <p:cNvGrpSpPr/>
          <p:nvPr/>
        </p:nvGrpSpPr>
        <p:grpSpPr>
          <a:xfrm>
            <a:off x="2279244" y="5967239"/>
            <a:ext cx="4781400" cy="512890"/>
            <a:chOff x="4423698" y="5979673"/>
            <a:chExt cx="4346727" cy="512890"/>
          </a:xfrm>
        </p:grpSpPr>
        <p:sp>
          <p:nvSpPr>
            <p:cNvPr id="5" name="Rounded Rectangle 4">
              <a:extLst>
                <a:ext uri="{FF2B5EF4-FFF2-40B4-BE49-F238E27FC236}">
                  <a16:creationId xmlns:a16="http://schemas.microsoft.com/office/drawing/2014/main" id="{B83CF10F-C7A9-014C-9BB4-6F1DE55DD75D}"/>
                </a:ext>
              </a:extLst>
            </p:cNvPr>
            <p:cNvSpPr/>
            <p:nvPr/>
          </p:nvSpPr>
          <p:spPr>
            <a:xfrm>
              <a:off x="4423698" y="5979673"/>
              <a:ext cx="4346727" cy="500976"/>
            </a:xfrm>
            <a:prstGeom prst="roundRect">
              <a:avLst/>
            </a:prstGeom>
            <a:solidFill>
              <a:srgbClr val="00B050"/>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a:p>
          </p:txBody>
        </p:sp>
        <p:sp>
          <p:nvSpPr>
            <p:cNvPr id="6" name="Title 1">
              <a:extLst>
                <a:ext uri="{FF2B5EF4-FFF2-40B4-BE49-F238E27FC236}">
                  <a16:creationId xmlns:a16="http://schemas.microsoft.com/office/drawing/2014/main" id="{BEB8B4AE-4695-8943-BB01-FEDF4A946523}"/>
                </a:ext>
              </a:extLst>
            </p:cNvPr>
            <p:cNvSpPr txBox="1">
              <a:spLocks/>
            </p:cNvSpPr>
            <p:nvPr/>
          </p:nvSpPr>
          <p:spPr>
            <a:xfrm>
              <a:off x="5037522" y="5991587"/>
              <a:ext cx="3687224" cy="50097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en-US" sz="1000" dirty="0">
                  <a:solidFill>
                    <a:schemeClr val="bg1"/>
                  </a:solidFill>
                </a:rPr>
                <a:t>This project has received funding from the European Union’s Horizon 2020 research and innovation </a:t>
              </a:r>
              <a:r>
                <a:rPr lang="en-US" sz="1000" dirty="0" err="1">
                  <a:solidFill>
                    <a:schemeClr val="bg1"/>
                  </a:solidFill>
                </a:rPr>
                <a:t>programme</a:t>
              </a:r>
              <a:r>
                <a:rPr lang="en-US" sz="1000" dirty="0">
                  <a:solidFill>
                    <a:schemeClr val="bg1"/>
                  </a:solidFill>
                </a:rPr>
                <a:t> under grant agreement No. 842009 </a:t>
              </a:r>
            </a:p>
          </p:txBody>
        </p:sp>
        <p:pic>
          <p:nvPicPr>
            <p:cNvPr id="7" name="Picture 6">
              <a:extLst>
                <a:ext uri="{FF2B5EF4-FFF2-40B4-BE49-F238E27FC236}">
                  <a16:creationId xmlns:a16="http://schemas.microsoft.com/office/drawing/2014/main" id="{768A5EFF-517F-0A41-9A65-1731143597ED}"/>
                </a:ext>
              </a:extLst>
            </p:cNvPr>
            <p:cNvPicPr>
              <a:picLocks noChangeAspect="1"/>
            </p:cNvPicPr>
            <p:nvPr/>
          </p:nvPicPr>
          <p:blipFill>
            <a:blip r:embed="rId4"/>
            <a:stretch>
              <a:fillRect/>
            </a:stretch>
          </p:blipFill>
          <p:spPr>
            <a:xfrm>
              <a:off x="4574263" y="6075122"/>
              <a:ext cx="463258" cy="333907"/>
            </a:xfrm>
            <a:prstGeom prst="rect">
              <a:avLst/>
            </a:prstGeom>
          </p:spPr>
        </p:pic>
      </p:grpSp>
    </p:spTree>
    <p:extLst>
      <p:ext uri="{BB962C8B-B14F-4D97-AF65-F5344CB8AC3E}">
        <p14:creationId xmlns:p14="http://schemas.microsoft.com/office/powerpoint/2010/main" val="330822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36915"/>
            <a:ext cx="8229600" cy="4867924"/>
          </a:xfrm>
        </p:spPr>
        <p:txBody>
          <a:bodyPr>
            <a:normAutofit/>
          </a:bodyPr>
          <a:lstStyle/>
          <a:p>
            <a:pPr marL="0" indent="0">
              <a:buNone/>
            </a:pPr>
            <a:r>
              <a:rPr lang="en-US" sz="2400" dirty="0">
                <a:solidFill>
                  <a:schemeClr val="tx2"/>
                </a:solidFill>
              </a:rPr>
              <a:t>WP5 created several templates for C&amp;D purposes: </a:t>
            </a:r>
            <a:r>
              <a:rPr lang="en-US" sz="2400" dirty="0">
                <a:solidFill>
                  <a:srgbClr val="00B050"/>
                </a:solidFill>
                <a:hlinkClick r:id="rId4">
                  <a:extLst>
                    <a:ext uri="{A12FA001-AC4F-418D-AE19-62706E023703}">
                      <ahyp:hlinkClr xmlns:ahyp="http://schemas.microsoft.com/office/drawing/2018/hyperlinkcolor" val="tx"/>
                    </a:ext>
                  </a:extLst>
                </a:hlinkClick>
              </a:rPr>
              <a:t>https://wageningenur4.sharepoint.com/:f:/r/sites/NIVA/Gedeelde%20documenten/NIVA_forPartners/Workpackage%20folders/WP5/Tasks/T5.6%20Dissemination%20and%20Communication/Templates?csf=1&amp;web=1&amp;e=WyPdPO</a:t>
            </a:r>
            <a:r>
              <a:rPr lang="en-US" sz="2400" dirty="0">
                <a:solidFill>
                  <a:srgbClr val="00B050"/>
                </a:solidFill>
              </a:rPr>
              <a:t> </a:t>
            </a:r>
          </a:p>
          <a:p>
            <a:r>
              <a:rPr lang="en-US" sz="2400" dirty="0">
                <a:solidFill>
                  <a:schemeClr val="tx2"/>
                </a:solidFill>
              </a:rPr>
              <a:t>Presentation, letter heads, banners, deliverable reports, and many more</a:t>
            </a:r>
          </a:p>
          <a:p>
            <a:endParaRPr lang="en-US" sz="2400" dirty="0">
              <a:solidFill>
                <a:schemeClr val="tx2"/>
              </a:solidFill>
            </a:endParaRPr>
          </a:p>
          <a:p>
            <a:pPr marL="0" indent="0">
              <a:buNone/>
            </a:pPr>
            <a:r>
              <a:rPr lang="en-US" sz="2400" dirty="0">
                <a:solidFill>
                  <a:schemeClr val="tx2"/>
                </a:solidFill>
              </a:rPr>
              <a:t>Please always check the link on Sharepoint for the most recent versions!</a:t>
            </a:r>
          </a:p>
          <a:p>
            <a:pPr marL="0" indent="0">
              <a:buNone/>
            </a:pPr>
            <a:endParaRPr lang="en-US" sz="2400" dirty="0">
              <a:solidFill>
                <a:schemeClr val="tx2"/>
              </a:solidFill>
            </a:endParaRPr>
          </a:p>
          <a:p>
            <a:pPr marL="0" indent="0">
              <a:buNone/>
            </a:pPr>
            <a:endParaRPr lang="en-US" sz="2400" dirty="0">
              <a:solidFill>
                <a:schemeClr val="tx2"/>
              </a:solidFill>
            </a:endParaRPr>
          </a:p>
          <a:p>
            <a:endParaRPr lang="en-US" sz="2400" dirty="0">
              <a:solidFill>
                <a:schemeClr val="tx2"/>
              </a:solidFill>
            </a:endParaRPr>
          </a:p>
          <a:p>
            <a:pPr marL="0" indent="0">
              <a:buNone/>
            </a:pPr>
            <a:endParaRPr lang="en-US" sz="2400" dirty="0">
              <a:solidFill>
                <a:schemeClr val="tx2"/>
              </a:solidFill>
            </a:endParaRPr>
          </a:p>
          <a:p>
            <a:pPr marL="0" indent="0">
              <a:buNone/>
            </a:pPr>
            <a:endParaRPr lang="en-US" sz="1600" dirty="0">
              <a:solidFill>
                <a:schemeClr val="tx2"/>
              </a:solidFill>
            </a:endParaRPr>
          </a:p>
        </p:txBody>
      </p:sp>
      <p:sp>
        <p:nvSpPr>
          <p:cNvPr id="10" name="Rectangle 9">
            <a:extLst>
              <a:ext uri="{FF2B5EF4-FFF2-40B4-BE49-F238E27FC236}">
                <a16:creationId xmlns:a16="http://schemas.microsoft.com/office/drawing/2014/main" id="{38B65B81-E679-774A-8BD0-334FBA13152D}"/>
              </a:ext>
            </a:extLst>
          </p:cNvPr>
          <p:cNvSpPr/>
          <p:nvPr/>
        </p:nvSpPr>
        <p:spPr>
          <a:xfrm>
            <a:off x="1" y="0"/>
            <a:ext cx="1902372" cy="346841"/>
          </a:xfrm>
          <a:custGeom>
            <a:avLst/>
            <a:gdLst>
              <a:gd name="connsiteX0" fmla="*/ 0 w 7367752"/>
              <a:gd name="connsiteY0" fmla="*/ 0 h 693683"/>
              <a:gd name="connsiteX1" fmla="*/ 7367752 w 7367752"/>
              <a:gd name="connsiteY1" fmla="*/ 0 h 693683"/>
              <a:gd name="connsiteX2" fmla="*/ 7367752 w 7367752"/>
              <a:gd name="connsiteY2" fmla="*/ 693683 h 693683"/>
              <a:gd name="connsiteX3" fmla="*/ 0 w 7367752"/>
              <a:gd name="connsiteY3" fmla="*/ 693683 h 693683"/>
              <a:gd name="connsiteX4" fmla="*/ 0 w 7367752"/>
              <a:gd name="connsiteY4" fmla="*/ 0 h 693683"/>
              <a:gd name="connsiteX0" fmla="*/ 0 w 7367752"/>
              <a:gd name="connsiteY0" fmla="*/ 0 h 693683"/>
              <a:gd name="connsiteX1" fmla="*/ 7367752 w 7367752"/>
              <a:gd name="connsiteY1" fmla="*/ 0 h 693683"/>
              <a:gd name="connsiteX2" fmla="*/ 7062952 w 7367752"/>
              <a:gd name="connsiteY2" fmla="*/ 693683 h 693683"/>
              <a:gd name="connsiteX3" fmla="*/ 0 w 7367752"/>
              <a:gd name="connsiteY3" fmla="*/ 693683 h 693683"/>
              <a:gd name="connsiteX4" fmla="*/ 0 w 7367752"/>
              <a:gd name="connsiteY4" fmla="*/ 0 h 69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7752" h="693683">
                <a:moveTo>
                  <a:pt x="0" y="0"/>
                </a:moveTo>
                <a:lnTo>
                  <a:pt x="7367752" y="0"/>
                </a:lnTo>
                <a:lnTo>
                  <a:pt x="7062952" y="693683"/>
                </a:lnTo>
                <a:lnTo>
                  <a:pt x="0" y="693683"/>
                </a:lnTo>
                <a:lnTo>
                  <a:pt x="0" y="0"/>
                </a:lnTo>
                <a:close/>
              </a:path>
            </a:pathLst>
          </a:custGeom>
          <a:solidFill>
            <a:srgbClr val="299B3B"/>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23BEF1D1-EC4A-994E-8EF8-53DED3BA58F5}"/>
              </a:ext>
            </a:extLst>
          </p:cNvPr>
          <p:cNvSpPr>
            <a:spLocks noGrp="1"/>
          </p:cNvSpPr>
          <p:nvPr>
            <p:ph type="title"/>
          </p:nvPr>
        </p:nvSpPr>
        <p:spPr>
          <a:xfrm>
            <a:off x="457200" y="750340"/>
            <a:ext cx="8229600" cy="571500"/>
          </a:xfrm>
        </p:spPr>
        <p:txBody>
          <a:bodyPr>
            <a:noAutofit/>
          </a:bodyPr>
          <a:lstStyle/>
          <a:p>
            <a:pPr algn="l"/>
            <a:r>
              <a:rPr lang="en-US" sz="3200" dirty="0">
                <a:solidFill>
                  <a:srgbClr val="299B3B"/>
                </a:solidFill>
              </a:rPr>
              <a:t>WP5 C&amp;D templates</a:t>
            </a:r>
          </a:p>
        </p:txBody>
      </p:sp>
      <p:sp>
        <p:nvSpPr>
          <p:cNvPr id="2" name="TextBox 1">
            <a:extLst>
              <a:ext uri="{FF2B5EF4-FFF2-40B4-BE49-F238E27FC236}">
                <a16:creationId xmlns:a16="http://schemas.microsoft.com/office/drawing/2014/main" id="{A9768DE2-6B64-374A-BD87-F163108C19E6}"/>
              </a:ext>
            </a:extLst>
          </p:cNvPr>
          <p:cNvSpPr txBox="1"/>
          <p:nvPr/>
        </p:nvSpPr>
        <p:spPr>
          <a:xfrm>
            <a:off x="-620110" y="125073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3403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2607" y="2857500"/>
            <a:ext cx="8229600" cy="1143000"/>
          </a:xfrm>
        </p:spPr>
        <p:txBody>
          <a:bodyPr>
            <a:normAutofit/>
          </a:bodyPr>
          <a:lstStyle/>
          <a:p>
            <a:r>
              <a:rPr lang="nl-NL" dirty="0">
                <a:solidFill>
                  <a:schemeClr val="bg1"/>
                </a:solidFill>
              </a:rPr>
              <a:t>WP5 next steps</a:t>
            </a:r>
            <a:endParaRPr lang="en-US" dirty="0">
              <a:solidFill>
                <a:schemeClr val="bg1"/>
              </a:solidFill>
            </a:endParaRPr>
          </a:p>
        </p:txBody>
      </p:sp>
    </p:spTree>
    <p:extLst>
      <p:ext uri="{BB962C8B-B14F-4D97-AF65-F5344CB8AC3E}">
        <p14:creationId xmlns:p14="http://schemas.microsoft.com/office/powerpoint/2010/main" val="1471660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36915"/>
            <a:ext cx="8229600" cy="4867924"/>
          </a:xfrm>
        </p:spPr>
        <p:txBody>
          <a:bodyPr vert="horz" lIns="91440" tIns="45720" rIns="91440" bIns="45720" rtlCol="0" anchor="t">
            <a:normAutofit fontScale="92500" lnSpcReduction="10000"/>
          </a:bodyPr>
          <a:lstStyle/>
          <a:p>
            <a:pPr marL="0" indent="0">
              <a:buNone/>
            </a:pPr>
            <a:r>
              <a:rPr lang="en-US" sz="2400" dirty="0">
                <a:solidFill>
                  <a:schemeClr val="tx2"/>
                </a:solidFill>
              </a:rPr>
              <a:t>The upset of </a:t>
            </a:r>
            <a:r>
              <a:rPr lang="en-US" sz="2400">
                <a:solidFill>
                  <a:schemeClr val="tx2"/>
                </a:solidFill>
              </a:rPr>
              <a:t>an</a:t>
            </a:r>
            <a:r>
              <a:rPr lang="en-US" sz="2400" dirty="0">
                <a:solidFill>
                  <a:schemeClr val="tx2"/>
                </a:solidFill>
              </a:rPr>
              <a:t> Innovation Ecosystem and stakeholder engagement are important elements of the NIVA project.</a:t>
            </a:r>
          </a:p>
          <a:p>
            <a:pPr marL="0" indent="0">
              <a:buNone/>
            </a:pPr>
            <a:endParaRPr lang="en-US" sz="2400" dirty="0">
              <a:solidFill>
                <a:schemeClr val="tx2"/>
              </a:solidFill>
            </a:endParaRPr>
          </a:p>
          <a:p>
            <a:pPr marL="0" indent="0">
              <a:buNone/>
            </a:pPr>
            <a:r>
              <a:rPr lang="en-US" sz="2400" dirty="0">
                <a:solidFill>
                  <a:schemeClr val="tx2"/>
                </a:solidFill>
              </a:rPr>
              <a:t>Tuesday 24 November WP5 organises a workshop:</a:t>
            </a:r>
          </a:p>
          <a:p>
            <a:pPr marL="0" indent="0">
              <a:buNone/>
            </a:pPr>
            <a:r>
              <a:rPr lang="en-GB" sz="2400" dirty="0">
                <a:solidFill>
                  <a:schemeClr val="tx2"/>
                </a:solidFill>
              </a:rPr>
              <a:t>The main topic of this interactive workshop is to make an inventory of the needs of the NIVA partners, but also of the stakeholders. We are now in the middle of the NIVA project. The question is how we succeed to prolong the work of NIVA after the project will end in May 2022.</a:t>
            </a:r>
            <a:endParaRPr lang="en-US" sz="2400" dirty="0">
              <a:solidFill>
                <a:schemeClr val="tx2"/>
              </a:solidFill>
            </a:endParaRPr>
          </a:p>
          <a:p>
            <a:pPr marL="0" indent="0">
              <a:buNone/>
            </a:pPr>
            <a:endParaRPr lang="en-US" sz="2400" dirty="0">
              <a:solidFill>
                <a:schemeClr val="tx2"/>
              </a:solidFill>
            </a:endParaRPr>
          </a:p>
          <a:p>
            <a:pPr marL="0" indent="0">
              <a:buNone/>
            </a:pPr>
            <a:r>
              <a:rPr lang="en-US" sz="2400" dirty="0">
                <a:solidFill>
                  <a:schemeClr val="tx2"/>
                </a:solidFill>
              </a:rPr>
              <a:t>During the workshop we will use Miro boards: </a:t>
            </a:r>
            <a:r>
              <a:rPr lang="nl-NL" u="sng" dirty="0">
                <a:solidFill>
                  <a:srgbClr val="00B050"/>
                </a:solidFill>
                <a:hlinkClick r:id="rId4">
                  <a:extLst>
                    <a:ext uri="{A12FA001-AC4F-418D-AE19-62706E023703}">
                      <ahyp:hlinkClr xmlns:ahyp="http://schemas.microsoft.com/office/drawing/2018/hyperlinkcolor" val="tx"/>
                    </a:ext>
                  </a:extLst>
                </a:hlinkClick>
              </a:rPr>
              <a:t>https://miro.com/app/board/o9J_lf4vYPM=/</a:t>
            </a:r>
            <a:endParaRPr lang="en-US" sz="2400" dirty="0">
              <a:solidFill>
                <a:srgbClr val="00B050"/>
              </a:solidFill>
            </a:endParaRPr>
          </a:p>
          <a:p>
            <a:pPr marL="0" indent="0">
              <a:buNone/>
            </a:pPr>
            <a:r>
              <a:rPr lang="en-US" sz="2400" dirty="0">
                <a:solidFill>
                  <a:schemeClr val="tx2"/>
                </a:solidFill>
              </a:rPr>
              <a:t>Please register in time (before the workshop!!)</a:t>
            </a:r>
          </a:p>
          <a:p>
            <a:endParaRPr lang="en-US" sz="2400" dirty="0">
              <a:solidFill>
                <a:schemeClr val="tx2"/>
              </a:solidFill>
            </a:endParaRPr>
          </a:p>
          <a:p>
            <a:pPr marL="0" indent="0">
              <a:buNone/>
            </a:pPr>
            <a:endParaRPr lang="en-US" sz="2400" dirty="0">
              <a:solidFill>
                <a:schemeClr val="tx2"/>
              </a:solidFill>
            </a:endParaRPr>
          </a:p>
          <a:p>
            <a:pPr marL="0" indent="0">
              <a:buNone/>
            </a:pPr>
            <a:endParaRPr lang="en-US" sz="1600" dirty="0">
              <a:solidFill>
                <a:schemeClr val="tx2"/>
              </a:solidFill>
            </a:endParaRPr>
          </a:p>
        </p:txBody>
      </p:sp>
      <p:sp>
        <p:nvSpPr>
          <p:cNvPr id="10" name="Rectangle 9">
            <a:extLst>
              <a:ext uri="{FF2B5EF4-FFF2-40B4-BE49-F238E27FC236}">
                <a16:creationId xmlns:a16="http://schemas.microsoft.com/office/drawing/2014/main" id="{38B65B81-E679-774A-8BD0-334FBA13152D}"/>
              </a:ext>
            </a:extLst>
          </p:cNvPr>
          <p:cNvSpPr/>
          <p:nvPr/>
        </p:nvSpPr>
        <p:spPr>
          <a:xfrm>
            <a:off x="1" y="0"/>
            <a:ext cx="1902372" cy="346841"/>
          </a:xfrm>
          <a:custGeom>
            <a:avLst/>
            <a:gdLst>
              <a:gd name="connsiteX0" fmla="*/ 0 w 7367752"/>
              <a:gd name="connsiteY0" fmla="*/ 0 h 693683"/>
              <a:gd name="connsiteX1" fmla="*/ 7367752 w 7367752"/>
              <a:gd name="connsiteY1" fmla="*/ 0 h 693683"/>
              <a:gd name="connsiteX2" fmla="*/ 7367752 w 7367752"/>
              <a:gd name="connsiteY2" fmla="*/ 693683 h 693683"/>
              <a:gd name="connsiteX3" fmla="*/ 0 w 7367752"/>
              <a:gd name="connsiteY3" fmla="*/ 693683 h 693683"/>
              <a:gd name="connsiteX4" fmla="*/ 0 w 7367752"/>
              <a:gd name="connsiteY4" fmla="*/ 0 h 693683"/>
              <a:gd name="connsiteX0" fmla="*/ 0 w 7367752"/>
              <a:gd name="connsiteY0" fmla="*/ 0 h 693683"/>
              <a:gd name="connsiteX1" fmla="*/ 7367752 w 7367752"/>
              <a:gd name="connsiteY1" fmla="*/ 0 h 693683"/>
              <a:gd name="connsiteX2" fmla="*/ 7062952 w 7367752"/>
              <a:gd name="connsiteY2" fmla="*/ 693683 h 693683"/>
              <a:gd name="connsiteX3" fmla="*/ 0 w 7367752"/>
              <a:gd name="connsiteY3" fmla="*/ 693683 h 693683"/>
              <a:gd name="connsiteX4" fmla="*/ 0 w 7367752"/>
              <a:gd name="connsiteY4" fmla="*/ 0 h 69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7752" h="693683">
                <a:moveTo>
                  <a:pt x="0" y="0"/>
                </a:moveTo>
                <a:lnTo>
                  <a:pt x="7367752" y="0"/>
                </a:lnTo>
                <a:lnTo>
                  <a:pt x="7062952" y="693683"/>
                </a:lnTo>
                <a:lnTo>
                  <a:pt x="0" y="693683"/>
                </a:lnTo>
                <a:lnTo>
                  <a:pt x="0" y="0"/>
                </a:lnTo>
                <a:close/>
              </a:path>
            </a:pathLst>
          </a:custGeom>
          <a:solidFill>
            <a:srgbClr val="299B3B"/>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23BEF1D1-EC4A-994E-8EF8-53DED3BA58F5}"/>
              </a:ext>
            </a:extLst>
          </p:cNvPr>
          <p:cNvSpPr>
            <a:spLocks noGrp="1"/>
          </p:cNvSpPr>
          <p:nvPr>
            <p:ph type="title"/>
          </p:nvPr>
        </p:nvSpPr>
        <p:spPr>
          <a:xfrm>
            <a:off x="457200" y="750340"/>
            <a:ext cx="8229600" cy="571500"/>
          </a:xfrm>
        </p:spPr>
        <p:txBody>
          <a:bodyPr>
            <a:noAutofit/>
          </a:bodyPr>
          <a:lstStyle/>
          <a:p>
            <a:pPr algn="l"/>
            <a:r>
              <a:rPr lang="en-US" sz="3200" dirty="0">
                <a:solidFill>
                  <a:srgbClr val="299B3B"/>
                </a:solidFill>
              </a:rPr>
              <a:t>WP5 next steps</a:t>
            </a:r>
          </a:p>
        </p:txBody>
      </p:sp>
      <p:sp>
        <p:nvSpPr>
          <p:cNvPr id="2" name="TextBox 1">
            <a:extLst>
              <a:ext uri="{FF2B5EF4-FFF2-40B4-BE49-F238E27FC236}">
                <a16:creationId xmlns:a16="http://schemas.microsoft.com/office/drawing/2014/main" id="{A9768DE2-6B64-374A-BD87-F163108C19E6}"/>
              </a:ext>
            </a:extLst>
          </p:cNvPr>
          <p:cNvSpPr txBox="1"/>
          <p:nvPr/>
        </p:nvSpPr>
        <p:spPr>
          <a:xfrm>
            <a:off x="-620110" y="125073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0411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1FF8976-D428-E644-A68A-9C5D111B8204}"/>
              </a:ext>
            </a:extLst>
          </p:cNvPr>
          <p:cNvSpPr>
            <a:spLocks noGrp="1"/>
          </p:cNvSpPr>
          <p:nvPr>
            <p:ph type="title"/>
          </p:nvPr>
        </p:nvSpPr>
        <p:spPr>
          <a:xfrm>
            <a:off x="0" y="970676"/>
            <a:ext cx="9143999" cy="1143000"/>
          </a:xfrm>
        </p:spPr>
        <p:txBody>
          <a:bodyPr>
            <a:normAutofit/>
          </a:bodyPr>
          <a:lstStyle/>
          <a:p>
            <a:r>
              <a:rPr lang="en-US" sz="4000" dirty="0">
                <a:solidFill>
                  <a:schemeClr val="bg1"/>
                </a:solidFill>
              </a:rPr>
              <a:t>THANK YOU!</a:t>
            </a:r>
          </a:p>
        </p:txBody>
      </p:sp>
      <p:grpSp>
        <p:nvGrpSpPr>
          <p:cNvPr id="29" name="Group 28">
            <a:extLst>
              <a:ext uri="{FF2B5EF4-FFF2-40B4-BE49-F238E27FC236}">
                <a16:creationId xmlns:a16="http://schemas.microsoft.com/office/drawing/2014/main" id="{66766CE0-1B02-3448-AF3E-690F9C5EC26B}"/>
              </a:ext>
            </a:extLst>
          </p:cNvPr>
          <p:cNvGrpSpPr/>
          <p:nvPr/>
        </p:nvGrpSpPr>
        <p:grpSpPr>
          <a:xfrm>
            <a:off x="2210857" y="5814480"/>
            <a:ext cx="4749869" cy="524314"/>
            <a:chOff x="4452361" y="5979673"/>
            <a:chExt cx="4318063" cy="524314"/>
          </a:xfrm>
        </p:grpSpPr>
        <p:sp>
          <p:nvSpPr>
            <p:cNvPr id="31" name="Rounded Rectangle 30">
              <a:extLst>
                <a:ext uri="{FF2B5EF4-FFF2-40B4-BE49-F238E27FC236}">
                  <a16:creationId xmlns:a16="http://schemas.microsoft.com/office/drawing/2014/main" id="{5A5FCBA5-61BC-D041-BA46-72ADFCF24059}"/>
                </a:ext>
              </a:extLst>
            </p:cNvPr>
            <p:cNvSpPr/>
            <p:nvPr/>
          </p:nvSpPr>
          <p:spPr>
            <a:xfrm>
              <a:off x="4452361" y="5979673"/>
              <a:ext cx="4318063" cy="500976"/>
            </a:xfrm>
            <a:prstGeom prst="roundRect">
              <a:avLst/>
            </a:prstGeom>
            <a:solidFill>
              <a:srgbClr val="00B050"/>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a:p>
          </p:txBody>
        </p:sp>
        <p:sp>
          <p:nvSpPr>
            <p:cNvPr id="33" name="Title 1">
              <a:extLst>
                <a:ext uri="{FF2B5EF4-FFF2-40B4-BE49-F238E27FC236}">
                  <a16:creationId xmlns:a16="http://schemas.microsoft.com/office/drawing/2014/main" id="{EF511BDD-5F0F-6C4B-A31E-1406E874A200}"/>
                </a:ext>
              </a:extLst>
            </p:cNvPr>
            <p:cNvSpPr txBox="1">
              <a:spLocks/>
            </p:cNvSpPr>
            <p:nvPr/>
          </p:nvSpPr>
          <p:spPr>
            <a:xfrm>
              <a:off x="5046366" y="6003011"/>
              <a:ext cx="3658559" cy="50097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en-US" sz="1000" dirty="0">
                  <a:solidFill>
                    <a:schemeClr val="bg1"/>
                  </a:solidFill>
                </a:rPr>
                <a:t>This project has received funding from the </a:t>
              </a:r>
              <a:r>
                <a:rPr lang="en-US" sz="1000" dirty="0" err="1">
                  <a:solidFill>
                    <a:schemeClr val="bg1"/>
                  </a:solidFill>
                </a:rPr>
                <a:t>european</a:t>
              </a:r>
              <a:r>
                <a:rPr lang="en-US" sz="1000" dirty="0">
                  <a:solidFill>
                    <a:schemeClr val="bg1"/>
                  </a:solidFill>
                </a:rPr>
                <a:t> union’s horizon 2020 research and innovation </a:t>
              </a:r>
              <a:r>
                <a:rPr lang="en-US" sz="1000" dirty="0" err="1">
                  <a:solidFill>
                    <a:schemeClr val="bg1"/>
                  </a:solidFill>
                </a:rPr>
                <a:t>programme</a:t>
              </a:r>
              <a:r>
                <a:rPr lang="en-US" sz="1000" dirty="0">
                  <a:solidFill>
                    <a:schemeClr val="bg1"/>
                  </a:solidFill>
                </a:rPr>
                <a:t> under grant agreement no. 842009</a:t>
              </a:r>
            </a:p>
          </p:txBody>
        </p:sp>
        <p:pic>
          <p:nvPicPr>
            <p:cNvPr id="35" name="Picture 34">
              <a:extLst>
                <a:ext uri="{FF2B5EF4-FFF2-40B4-BE49-F238E27FC236}">
                  <a16:creationId xmlns:a16="http://schemas.microsoft.com/office/drawing/2014/main" id="{A2686D58-058E-0846-A432-A9932E1DFECB}"/>
                </a:ext>
              </a:extLst>
            </p:cNvPr>
            <p:cNvPicPr>
              <a:picLocks noChangeAspect="1"/>
            </p:cNvPicPr>
            <p:nvPr/>
          </p:nvPicPr>
          <p:blipFill>
            <a:blip r:embed="rId4"/>
            <a:stretch>
              <a:fillRect/>
            </a:stretch>
          </p:blipFill>
          <p:spPr>
            <a:xfrm>
              <a:off x="4593966" y="6083741"/>
              <a:ext cx="463258" cy="333907"/>
            </a:xfrm>
            <a:prstGeom prst="rect">
              <a:avLst/>
            </a:prstGeom>
          </p:spPr>
        </p:pic>
      </p:grpSp>
      <p:grpSp>
        <p:nvGrpSpPr>
          <p:cNvPr id="2" name="Group 1">
            <a:extLst>
              <a:ext uri="{FF2B5EF4-FFF2-40B4-BE49-F238E27FC236}">
                <a16:creationId xmlns:a16="http://schemas.microsoft.com/office/drawing/2014/main" id="{F7E330AC-2A9D-C446-8542-DB401C09752B}"/>
              </a:ext>
            </a:extLst>
          </p:cNvPr>
          <p:cNvGrpSpPr/>
          <p:nvPr/>
        </p:nvGrpSpPr>
        <p:grpSpPr>
          <a:xfrm>
            <a:off x="1734598" y="2547300"/>
            <a:ext cx="5501390" cy="2825645"/>
            <a:chOff x="1734598" y="2547300"/>
            <a:chExt cx="5501390" cy="2825645"/>
          </a:xfrm>
        </p:grpSpPr>
        <p:sp>
          <p:nvSpPr>
            <p:cNvPr id="4" name="Rounded Rectangle 3">
              <a:extLst>
                <a:ext uri="{FF2B5EF4-FFF2-40B4-BE49-F238E27FC236}">
                  <a16:creationId xmlns:a16="http://schemas.microsoft.com/office/drawing/2014/main" id="{E09FAF8D-5C6D-654C-8605-C6198F183730}"/>
                </a:ext>
              </a:extLst>
            </p:cNvPr>
            <p:cNvSpPr/>
            <p:nvPr/>
          </p:nvSpPr>
          <p:spPr>
            <a:xfrm>
              <a:off x="1734598" y="2547300"/>
              <a:ext cx="5501390" cy="2825645"/>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A picture containing sitting, black, white, sign&#10;&#10;Description automatically generated">
              <a:extLst>
                <a:ext uri="{FF2B5EF4-FFF2-40B4-BE49-F238E27FC236}">
                  <a16:creationId xmlns:a16="http://schemas.microsoft.com/office/drawing/2014/main" id="{E32AFD0A-E55E-814D-8A45-AE1C4B3B29FF}"/>
                </a:ext>
              </a:extLst>
            </p:cNvPr>
            <p:cNvPicPr>
              <a:picLocks noChangeAspect="1"/>
            </p:cNvPicPr>
            <p:nvPr/>
          </p:nvPicPr>
          <p:blipFill>
            <a:blip r:embed="rId5"/>
            <a:stretch>
              <a:fillRect/>
            </a:stretch>
          </p:blipFill>
          <p:spPr>
            <a:xfrm>
              <a:off x="4704414" y="3287600"/>
              <a:ext cx="863081" cy="234265"/>
            </a:xfrm>
            <a:prstGeom prst="rect">
              <a:avLst/>
            </a:prstGeom>
          </p:spPr>
        </p:pic>
        <p:pic>
          <p:nvPicPr>
            <p:cNvPr id="12" name="Picture 11">
              <a:extLst>
                <a:ext uri="{FF2B5EF4-FFF2-40B4-BE49-F238E27FC236}">
                  <a16:creationId xmlns:a16="http://schemas.microsoft.com/office/drawing/2014/main" id="{40DFAEA1-866A-1F4A-BC4A-DD03B00E79A7}"/>
                </a:ext>
              </a:extLst>
            </p:cNvPr>
            <p:cNvPicPr>
              <a:picLocks noChangeAspect="1"/>
            </p:cNvPicPr>
            <p:nvPr/>
          </p:nvPicPr>
          <p:blipFill>
            <a:blip r:embed="rId6"/>
            <a:stretch>
              <a:fillRect/>
            </a:stretch>
          </p:blipFill>
          <p:spPr>
            <a:xfrm>
              <a:off x="3104305" y="4888254"/>
              <a:ext cx="441909" cy="198988"/>
            </a:xfrm>
            <a:prstGeom prst="rect">
              <a:avLst/>
            </a:prstGeom>
          </p:spPr>
        </p:pic>
        <p:pic>
          <p:nvPicPr>
            <p:cNvPr id="16" name="Picture 15">
              <a:extLst>
                <a:ext uri="{FF2B5EF4-FFF2-40B4-BE49-F238E27FC236}">
                  <a16:creationId xmlns:a16="http://schemas.microsoft.com/office/drawing/2014/main" id="{9DD07841-F592-9C40-8E07-F804D94F2501}"/>
                </a:ext>
              </a:extLst>
            </p:cNvPr>
            <p:cNvPicPr>
              <a:picLocks noChangeAspect="1"/>
            </p:cNvPicPr>
            <p:nvPr/>
          </p:nvPicPr>
          <p:blipFill>
            <a:blip r:embed="rId7"/>
            <a:stretch>
              <a:fillRect/>
            </a:stretch>
          </p:blipFill>
          <p:spPr>
            <a:xfrm>
              <a:off x="3527870" y="4167596"/>
              <a:ext cx="447831" cy="475646"/>
            </a:xfrm>
            <a:prstGeom prst="rect">
              <a:avLst/>
            </a:prstGeom>
          </p:spPr>
        </p:pic>
        <p:pic>
          <p:nvPicPr>
            <p:cNvPr id="18" name="Picture 17">
              <a:extLst>
                <a:ext uri="{FF2B5EF4-FFF2-40B4-BE49-F238E27FC236}">
                  <a16:creationId xmlns:a16="http://schemas.microsoft.com/office/drawing/2014/main" id="{29A77D66-85E2-174D-B115-457B896DA69F}"/>
                </a:ext>
              </a:extLst>
            </p:cNvPr>
            <p:cNvPicPr>
              <a:picLocks noChangeAspect="1"/>
            </p:cNvPicPr>
            <p:nvPr/>
          </p:nvPicPr>
          <p:blipFill>
            <a:blip r:embed="rId8"/>
            <a:stretch>
              <a:fillRect/>
            </a:stretch>
          </p:blipFill>
          <p:spPr>
            <a:xfrm>
              <a:off x="3409772" y="3738727"/>
              <a:ext cx="463756" cy="265003"/>
            </a:xfrm>
            <a:prstGeom prst="rect">
              <a:avLst/>
            </a:prstGeom>
          </p:spPr>
        </p:pic>
        <p:pic>
          <p:nvPicPr>
            <p:cNvPr id="22" name="Picture 21">
              <a:extLst>
                <a:ext uri="{FF2B5EF4-FFF2-40B4-BE49-F238E27FC236}">
                  <a16:creationId xmlns:a16="http://schemas.microsoft.com/office/drawing/2014/main" id="{7339CC01-8CA8-3741-B4FB-8EE6E722A16F}"/>
                </a:ext>
              </a:extLst>
            </p:cNvPr>
            <p:cNvPicPr>
              <a:picLocks noChangeAspect="1"/>
            </p:cNvPicPr>
            <p:nvPr/>
          </p:nvPicPr>
          <p:blipFill>
            <a:blip r:embed="rId9"/>
            <a:srcRect/>
            <a:stretch/>
          </p:blipFill>
          <p:spPr>
            <a:xfrm>
              <a:off x="2077066" y="3208423"/>
              <a:ext cx="919591" cy="338500"/>
            </a:xfrm>
            <a:prstGeom prst="rect">
              <a:avLst/>
            </a:prstGeom>
          </p:spPr>
        </p:pic>
        <p:pic>
          <p:nvPicPr>
            <p:cNvPr id="24" name="Picture 23">
              <a:extLst>
                <a:ext uri="{FF2B5EF4-FFF2-40B4-BE49-F238E27FC236}">
                  <a16:creationId xmlns:a16="http://schemas.microsoft.com/office/drawing/2014/main" id="{50ED67FC-CE90-1841-AE5F-305B6191BD95}"/>
                </a:ext>
              </a:extLst>
            </p:cNvPr>
            <p:cNvPicPr>
              <a:picLocks noChangeAspect="1"/>
            </p:cNvPicPr>
            <p:nvPr/>
          </p:nvPicPr>
          <p:blipFill>
            <a:blip r:embed="rId10"/>
            <a:stretch>
              <a:fillRect/>
            </a:stretch>
          </p:blipFill>
          <p:spPr>
            <a:xfrm>
              <a:off x="6273868" y="4218218"/>
              <a:ext cx="583868" cy="318577"/>
            </a:xfrm>
            <a:prstGeom prst="rect">
              <a:avLst/>
            </a:prstGeom>
          </p:spPr>
        </p:pic>
        <p:pic>
          <p:nvPicPr>
            <p:cNvPr id="28" name="Picture 27">
              <a:extLst>
                <a:ext uri="{FF2B5EF4-FFF2-40B4-BE49-F238E27FC236}">
                  <a16:creationId xmlns:a16="http://schemas.microsoft.com/office/drawing/2014/main" id="{3EF5A7A4-8929-5E44-949D-B41C6B5032F6}"/>
                </a:ext>
              </a:extLst>
            </p:cNvPr>
            <p:cNvPicPr>
              <a:picLocks noChangeAspect="1"/>
            </p:cNvPicPr>
            <p:nvPr/>
          </p:nvPicPr>
          <p:blipFill>
            <a:blip r:embed="rId11"/>
            <a:stretch>
              <a:fillRect/>
            </a:stretch>
          </p:blipFill>
          <p:spPr>
            <a:xfrm>
              <a:off x="5820273" y="3316355"/>
              <a:ext cx="1082258" cy="195662"/>
            </a:xfrm>
            <a:prstGeom prst="rect">
              <a:avLst/>
            </a:prstGeom>
          </p:spPr>
        </p:pic>
        <p:pic>
          <p:nvPicPr>
            <p:cNvPr id="30" name="Picture 29">
              <a:extLst>
                <a:ext uri="{FF2B5EF4-FFF2-40B4-BE49-F238E27FC236}">
                  <a16:creationId xmlns:a16="http://schemas.microsoft.com/office/drawing/2014/main" id="{E0A887A6-FA7D-0640-9588-6ED9FF973565}"/>
                </a:ext>
              </a:extLst>
            </p:cNvPr>
            <p:cNvPicPr>
              <a:picLocks noChangeAspect="1"/>
            </p:cNvPicPr>
            <p:nvPr/>
          </p:nvPicPr>
          <p:blipFill>
            <a:blip r:embed="rId12"/>
            <a:stretch>
              <a:fillRect/>
            </a:stretch>
          </p:blipFill>
          <p:spPr>
            <a:xfrm>
              <a:off x="2116119" y="3684662"/>
              <a:ext cx="323454" cy="338500"/>
            </a:xfrm>
            <a:prstGeom prst="rect">
              <a:avLst/>
            </a:prstGeom>
          </p:spPr>
        </p:pic>
        <p:pic>
          <p:nvPicPr>
            <p:cNvPr id="34" name="Picture 33">
              <a:extLst>
                <a:ext uri="{FF2B5EF4-FFF2-40B4-BE49-F238E27FC236}">
                  <a16:creationId xmlns:a16="http://schemas.microsoft.com/office/drawing/2014/main" id="{374CEAEA-A3F6-5D44-AD2A-EFCF38C68D67}"/>
                </a:ext>
              </a:extLst>
            </p:cNvPr>
            <p:cNvPicPr>
              <a:picLocks noChangeAspect="1"/>
            </p:cNvPicPr>
            <p:nvPr/>
          </p:nvPicPr>
          <p:blipFill>
            <a:blip r:embed="rId13"/>
            <a:stretch>
              <a:fillRect/>
            </a:stretch>
          </p:blipFill>
          <p:spPr>
            <a:xfrm>
              <a:off x="3186062" y="3276999"/>
              <a:ext cx="756080" cy="255468"/>
            </a:xfrm>
            <a:prstGeom prst="rect">
              <a:avLst/>
            </a:prstGeom>
          </p:spPr>
        </p:pic>
        <p:pic>
          <p:nvPicPr>
            <p:cNvPr id="36" name="Graphic 35">
              <a:extLst>
                <a:ext uri="{FF2B5EF4-FFF2-40B4-BE49-F238E27FC236}">
                  <a16:creationId xmlns:a16="http://schemas.microsoft.com/office/drawing/2014/main" id="{4BC9E171-274E-1745-8C3B-9697251144F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795514" y="3588982"/>
              <a:ext cx="1223499" cy="483458"/>
            </a:xfrm>
            <a:prstGeom prst="rect">
              <a:avLst/>
            </a:prstGeom>
          </p:spPr>
        </p:pic>
        <p:pic>
          <p:nvPicPr>
            <p:cNvPr id="38" name="Picture 37">
              <a:extLst>
                <a:ext uri="{FF2B5EF4-FFF2-40B4-BE49-F238E27FC236}">
                  <a16:creationId xmlns:a16="http://schemas.microsoft.com/office/drawing/2014/main" id="{9FE6A90D-B5CF-BF49-B005-E8805474D7D0}"/>
                </a:ext>
              </a:extLst>
            </p:cNvPr>
            <p:cNvPicPr>
              <a:picLocks noChangeAspect="1"/>
            </p:cNvPicPr>
            <p:nvPr/>
          </p:nvPicPr>
          <p:blipFill>
            <a:blip r:embed="rId16"/>
            <a:stretch>
              <a:fillRect/>
            </a:stretch>
          </p:blipFill>
          <p:spPr>
            <a:xfrm>
              <a:off x="6148182" y="3735931"/>
              <a:ext cx="710604" cy="257692"/>
            </a:xfrm>
            <a:prstGeom prst="rect">
              <a:avLst/>
            </a:prstGeom>
          </p:spPr>
        </p:pic>
        <p:pic>
          <p:nvPicPr>
            <p:cNvPr id="46" name="Picture 45">
              <a:extLst>
                <a:ext uri="{FF2B5EF4-FFF2-40B4-BE49-F238E27FC236}">
                  <a16:creationId xmlns:a16="http://schemas.microsoft.com/office/drawing/2014/main" id="{02485453-3BCC-F04F-823E-229D41212B38}"/>
                </a:ext>
              </a:extLst>
            </p:cNvPr>
            <p:cNvPicPr>
              <a:picLocks noChangeAspect="1"/>
            </p:cNvPicPr>
            <p:nvPr/>
          </p:nvPicPr>
          <p:blipFill rotWithShape="1">
            <a:blip r:embed="rId17"/>
            <a:srcRect t="-4" b="-4"/>
            <a:stretch/>
          </p:blipFill>
          <p:spPr>
            <a:xfrm>
              <a:off x="3705485" y="3779017"/>
              <a:ext cx="1768863" cy="1268702"/>
            </a:xfrm>
            <a:prstGeom prst="rect">
              <a:avLst/>
            </a:prstGeom>
          </p:spPr>
        </p:pic>
        <p:pic>
          <p:nvPicPr>
            <p:cNvPr id="50" name="Picture 49">
              <a:extLst>
                <a:ext uri="{FF2B5EF4-FFF2-40B4-BE49-F238E27FC236}">
                  <a16:creationId xmlns:a16="http://schemas.microsoft.com/office/drawing/2014/main" id="{66BE772B-7FDC-854F-B3F1-87387EA1F6E0}"/>
                </a:ext>
              </a:extLst>
            </p:cNvPr>
            <p:cNvPicPr>
              <a:picLocks noChangeAspect="1"/>
            </p:cNvPicPr>
            <p:nvPr/>
          </p:nvPicPr>
          <p:blipFill>
            <a:blip r:embed="rId18"/>
            <a:stretch>
              <a:fillRect/>
            </a:stretch>
          </p:blipFill>
          <p:spPr>
            <a:xfrm>
              <a:off x="5017687" y="3775258"/>
              <a:ext cx="948170" cy="179037"/>
            </a:xfrm>
            <a:prstGeom prst="rect">
              <a:avLst/>
            </a:prstGeom>
          </p:spPr>
        </p:pic>
        <p:pic>
          <p:nvPicPr>
            <p:cNvPr id="52" name="Picture 51">
              <a:extLst>
                <a:ext uri="{FF2B5EF4-FFF2-40B4-BE49-F238E27FC236}">
                  <a16:creationId xmlns:a16="http://schemas.microsoft.com/office/drawing/2014/main" id="{F3C90F34-FEBB-5446-AE56-828847891C8B}"/>
                </a:ext>
              </a:extLst>
            </p:cNvPr>
            <p:cNvPicPr>
              <a:picLocks noChangeAspect="1"/>
            </p:cNvPicPr>
            <p:nvPr/>
          </p:nvPicPr>
          <p:blipFill>
            <a:blip r:embed="rId19"/>
            <a:stretch>
              <a:fillRect/>
            </a:stretch>
          </p:blipFill>
          <p:spPr>
            <a:xfrm>
              <a:off x="2048155" y="4829713"/>
              <a:ext cx="896879" cy="313196"/>
            </a:xfrm>
            <a:prstGeom prst="rect">
              <a:avLst/>
            </a:prstGeom>
          </p:spPr>
        </p:pic>
        <p:pic>
          <p:nvPicPr>
            <p:cNvPr id="54" name="Picture 53" descr="A picture containing clock, dark, room&#10;&#10;Description automatically generated">
              <a:extLst>
                <a:ext uri="{FF2B5EF4-FFF2-40B4-BE49-F238E27FC236}">
                  <a16:creationId xmlns:a16="http://schemas.microsoft.com/office/drawing/2014/main" id="{A291EAAE-7781-4448-8D14-A35F58CB6D01}"/>
                </a:ext>
              </a:extLst>
            </p:cNvPr>
            <p:cNvPicPr>
              <a:picLocks noChangeAspect="1"/>
            </p:cNvPicPr>
            <p:nvPr/>
          </p:nvPicPr>
          <p:blipFill>
            <a:blip r:embed="rId20"/>
            <a:stretch>
              <a:fillRect/>
            </a:stretch>
          </p:blipFill>
          <p:spPr>
            <a:xfrm>
              <a:off x="5376843" y="4833113"/>
              <a:ext cx="1563338" cy="299639"/>
            </a:xfrm>
            <a:prstGeom prst="rect">
              <a:avLst/>
            </a:prstGeom>
          </p:spPr>
        </p:pic>
        <p:pic>
          <p:nvPicPr>
            <p:cNvPr id="56" name="Picture 55">
              <a:extLst>
                <a:ext uri="{FF2B5EF4-FFF2-40B4-BE49-F238E27FC236}">
                  <a16:creationId xmlns:a16="http://schemas.microsoft.com/office/drawing/2014/main" id="{3B5FCDEA-781E-6D49-8108-BBCADF11C3AB}"/>
                </a:ext>
              </a:extLst>
            </p:cNvPr>
            <p:cNvPicPr>
              <a:picLocks noChangeAspect="1"/>
            </p:cNvPicPr>
            <p:nvPr/>
          </p:nvPicPr>
          <p:blipFill>
            <a:blip r:embed="rId21"/>
            <a:stretch>
              <a:fillRect/>
            </a:stretch>
          </p:blipFill>
          <p:spPr>
            <a:xfrm>
              <a:off x="2044028" y="2725262"/>
              <a:ext cx="999456" cy="298083"/>
            </a:xfrm>
            <a:prstGeom prst="rect">
              <a:avLst/>
            </a:prstGeom>
          </p:spPr>
        </p:pic>
        <p:pic>
          <p:nvPicPr>
            <p:cNvPr id="58" name="Picture 57">
              <a:extLst>
                <a:ext uri="{FF2B5EF4-FFF2-40B4-BE49-F238E27FC236}">
                  <a16:creationId xmlns:a16="http://schemas.microsoft.com/office/drawing/2014/main" id="{D7F0A673-97E8-E84B-9DEC-7AC6E7CCB983}"/>
                </a:ext>
              </a:extLst>
            </p:cNvPr>
            <p:cNvPicPr>
              <a:picLocks noChangeAspect="1"/>
            </p:cNvPicPr>
            <p:nvPr/>
          </p:nvPicPr>
          <p:blipFill>
            <a:blip r:embed="rId22"/>
            <a:stretch>
              <a:fillRect/>
            </a:stretch>
          </p:blipFill>
          <p:spPr>
            <a:xfrm>
              <a:off x="4528610" y="4867107"/>
              <a:ext cx="688504" cy="220135"/>
            </a:xfrm>
            <a:prstGeom prst="rect">
              <a:avLst/>
            </a:prstGeom>
          </p:spPr>
        </p:pic>
        <p:pic>
          <p:nvPicPr>
            <p:cNvPr id="3" name="Picture 2" descr="A picture containing orange, black, sitting, bicycle&#10;&#10;Description automatically generated">
              <a:extLst>
                <a:ext uri="{FF2B5EF4-FFF2-40B4-BE49-F238E27FC236}">
                  <a16:creationId xmlns:a16="http://schemas.microsoft.com/office/drawing/2014/main" id="{B40C441F-D406-4E4B-AF5F-732A4F41943B}"/>
                </a:ext>
              </a:extLst>
            </p:cNvPr>
            <p:cNvPicPr>
              <a:picLocks noChangeAspect="1"/>
            </p:cNvPicPr>
            <p:nvPr/>
          </p:nvPicPr>
          <p:blipFill>
            <a:blip r:embed="rId23"/>
            <a:stretch>
              <a:fillRect/>
            </a:stretch>
          </p:blipFill>
          <p:spPr>
            <a:xfrm>
              <a:off x="4134540" y="3226312"/>
              <a:ext cx="317097" cy="317097"/>
            </a:xfrm>
            <a:prstGeom prst="rect">
              <a:avLst/>
            </a:prstGeom>
          </p:spPr>
        </p:pic>
        <p:pic>
          <p:nvPicPr>
            <p:cNvPr id="10" name="Picture 9" descr="A close up of a sign&#10;&#10;Description automatically generated">
              <a:extLst>
                <a:ext uri="{FF2B5EF4-FFF2-40B4-BE49-F238E27FC236}">
                  <a16:creationId xmlns:a16="http://schemas.microsoft.com/office/drawing/2014/main" id="{07615243-C6D9-6A47-9EF3-17687A32B6B0}"/>
                </a:ext>
              </a:extLst>
            </p:cNvPr>
            <p:cNvPicPr>
              <a:picLocks noChangeAspect="1"/>
            </p:cNvPicPr>
            <p:nvPr/>
          </p:nvPicPr>
          <p:blipFill>
            <a:blip r:embed="rId24"/>
            <a:stretch>
              <a:fillRect/>
            </a:stretch>
          </p:blipFill>
          <p:spPr>
            <a:xfrm>
              <a:off x="2633498" y="3757707"/>
              <a:ext cx="547665" cy="246986"/>
            </a:xfrm>
            <a:prstGeom prst="rect">
              <a:avLst/>
            </a:prstGeom>
          </p:spPr>
        </p:pic>
        <p:pic>
          <p:nvPicPr>
            <p:cNvPr id="13" name="Picture 12" descr="A picture containing clock&#10;&#10;Description automatically generated">
              <a:extLst>
                <a:ext uri="{FF2B5EF4-FFF2-40B4-BE49-F238E27FC236}">
                  <a16:creationId xmlns:a16="http://schemas.microsoft.com/office/drawing/2014/main" id="{AE681204-4213-6B41-A7FA-89A7802B1FB5}"/>
                </a:ext>
              </a:extLst>
            </p:cNvPr>
            <p:cNvPicPr>
              <a:picLocks noChangeAspect="1"/>
            </p:cNvPicPr>
            <p:nvPr/>
          </p:nvPicPr>
          <p:blipFill>
            <a:blip r:embed="rId25"/>
            <a:stretch>
              <a:fillRect/>
            </a:stretch>
          </p:blipFill>
          <p:spPr>
            <a:xfrm>
              <a:off x="2811729" y="4209059"/>
              <a:ext cx="516033" cy="390618"/>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B5616507-B596-424E-9294-02E2C7590AA3}"/>
                </a:ext>
              </a:extLst>
            </p:cNvPr>
            <p:cNvPicPr>
              <a:picLocks noChangeAspect="1"/>
            </p:cNvPicPr>
            <p:nvPr/>
          </p:nvPicPr>
          <p:blipFill>
            <a:blip r:embed="rId26"/>
            <a:stretch>
              <a:fillRect/>
            </a:stretch>
          </p:blipFill>
          <p:spPr>
            <a:xfrm>
              <a:off x="3634155" y="4794317"/>
              <a:ext cx="757742" cy="436459"/>
            </a:xfrm>
            <a:prstGeom prst="rect">
              <a:avLst/>
            </a:prstGeom>
          </p:spPr>
        </p:pic>
        <p:pic>
          <p:nvPicPr>
            <p:cNvPr id="20" name="Picture 19" descr="A close up of a logo&#10;&#10;Description automatically generated">
              <a:extLst>
                <a:ext uri="{FF2B5EF4-FFF2-40B4-BE49-F238E27FC236}">
                  <a16:creationId xmlns:a16="http://schemas.microsoft.com/office/drawing/2014/main" id="{6CD6CA39-BA91-C14E-88EA-208B3E59348E}"/>
                </a:ext>
              </a:extLst>
            </p:cNvPr>
            <p:cNvPicPr>
              <a:picLocks noChangeAspect="1"/>
            </p:cNvPicPr>
            <p:nvPr/>
          </p:nvPicPr>
          <p:blipFill>
            <a:blip r:embed="rId27"/>
            <a:stretch>
              <a:fillRect/>
            </a:stretch>
          </p:blipFill>
          <p:spPr>
            <a:xfrm>
              <a:off x="5204378" y="4253807"/>
              <a:ext cx="780002" cy="274055"/>
            </a:xfrm>
            <a:prstGeom prst="rect">
              <a:avLst/>
            </a:prstGeom>
          </p:spPr>
        </p:pic>
        <p:pic>
          <p:nvPicPr>
            <p:cNvPr id="14" name="Picture 13">
              <a:extLst>
                <a:ext uri="{FF2B5EF4-FFF2-40B4-BE49-F238E27FC236}">
                  <a16:creationId xmlns:a16="http://schemas.microsoft.com/office/drawing/2014/main" id="{035F8719-6B1E-C049-8497-72E6D97EE99D}"/>
                </a:ext>
              </a:extLst>
            </p:cNvPr>
            <p:cNvPicPr>
              <a:picLocks noChangeAspect="1"/>
            </p:cNvPicPr>
            <p:nvPr/>
          </p:nvPicPr>
          <p:blipFill>
            <a:blip r:embed="rId28"/>
            <a:stretch>
              <a:fillRect/>
            </a:stretch>
          </p:blipFill>
          <p:spPr>
            <a:xfrm>
              <a:off x="5529367" y="2718935"/>
              <a:ext cx="455013" cy="304410"/>
            </a:xfrm>
            <a:prstGeom prst="rect">
              <a:avLst/>
            </a:prstGeom>
          </p:spPr>
        </p:pic>
        <p:pic>
          <p:nvPicPr>
            <p:cNvPr id="32" name="Picture 31">
              <a:extLst>
                <a:ext uri="{FF2B5EF4-FFF2-40B4-BE49-F238E27FC236}">
                  <a16:creationId xmlns:a16="http://schemas.microsoft.com/office/drawing/2014/main" id="{635CD287-18E0-B54F-B205-202F68F383A6}"/>
                </a:ext>
              </a:extLst>
            </p:cNvPr>
            <p:cNvPicPr>
              <a:picLocks noChangeAspect="1"/>
            </p:cNvPicPr>
            <p:nvPr/>
          </p:nvPicPr>
          <p:blipFill>
            <a:blip r:embed="rId29"/>
            <a:stretch>
              <a:fillRect/>
            </a:stretch>
          </p:blipFill>
          <p:spPr>
            <a:xfrm>
              <a:off x="4036343" y="2691837"/>
              <a:ext cx="455013" cy="347317"/>
            </a:xfrm>
            <a:prstGeom prst="rect">
              <a:avLst/>
            </a:prstGeom>
          </p:spPr>
        </p:pic>
        <p:pic>
          <p:nvPicPr>
            <p:cNvPr id="40" name="Picture 39">
              <a:extLst>
                <a:ext uri="{FF2B5EF4-FFF2-40B4-BE49-F238E27FC236}">
                  <a16:creationId xmlns:a16="http://schemas.microsoft.com/office/drawing/2014/main" id="{682A7B9C-153B-E540-BCBE-AF5DBB23B95F}"/>
                </a:ext>
              </a:extLst>
            </p:cNvPr>
            <p:cNvPicPr>
              <a:picLocks noChangeAspect="1"/>
            </p:cNvPicPr>
            <p:nvPr/>
          </p:nvPicPr>
          <p:blipFill>
            <a:blip r:embed="rId30"/>
            <a:stretch>
              <a:fillRect/>
            </a:stretch>
          </p:blipFill>
          <p:spPr>
            <a:xfrm>
              <a:off x="4694267" y="2771573"/>
              <a:ext cx="617135" cy="204927"/>
            </a:xfrm>
            <a:prstGeom prst="rect">
              <a:avLst/>
            </a:prstGeom>
          </p:spPr>
        </p:pic>
        <p:pic>
          <p:nvPicPr>
            <p:cNvPr id="48" name="Picture 47">
              <a:extLst>
                <a:ext uri="{FF2B5EF4-FFF2-40B4-BE49-F238E27FC236}">
                  <a16:creationId xmlns:a16="http://schemas.microsoft.com/office/drawing/2014/main" id="{4E3A6B5C-098F-E649-877D-9F7B6C7CB12F}"/>
                </a:ext>
              </a:extLst>
            </p:cNvPr>
            <p:cNvPicPr>
              <a:picLocks noChangeAspect="1"/>
            </p:cNvPicPr>
            <p:nvPr/>
          </p:nvPicPr>
          <p:blipFill>
            <a:blip r:embed="rId31"/>
            <a:stretch>
              <a:fillRect/>
            </a:stretch>
          </p:blipFill>
          <p:spPr>
            <a:xfrm>
              <a:off x="2116119" y="4228917"/>
              <a:ext cx="505295" cy="338500"/>
            </a:xfrm>
            <a:prstGeom prst="rect">
              <a:avLst/>
            </a:prstGeom>
          </p:spPr>
        </p:pic>
        <p:pic>
          <p:nvPicPr>
            <p:cNvPr id="8" name="Picture 7" descr="A close up of a sign&#10;&#10;Description automatically generated">
              <a:extLst>
                <a:ext uri="{FF2B5EF4-FFF2-40B4-BE49-F238E27FC236}">
                  <a16:creationId xmlns:a16="http://schemas.microsoft.com/office/drawing/2014/main" id="{6256021A-BACC-FE45-A52D-5AD0B877431B}"/>
                </a:ext>
              </a:extLst>
            </p:cNvPr>
            <p:cNvPicPr>
              <a:picLocks noChangeAspect="1"/>
            </p:cNvPicPr>
            <p:nvPr/>
          </p:nvPicPr>
          <p:blipFill>
            <a:blip r:embed="rId32"/>
            <a:stretch>
              <a:fillRect/>
            </a:stretch>
          </p:blipFill>
          <p:spPr>
            <a:xfrm>
              <a:off x="6181647" y="2701659"/>
              <a:ext cx="699620" cy="341492"/>
            </a:xfrm>
            <a:prstGeom prst="rect">
              <a:avLst/>
            </a:prstGeom>
          </p:spPr>
        </p:pic>
        <p:pic>
          <p:nvPicPr>
            <p:cNvPr id="6" name="Picture 5" descr="A close up of a logo&#10;&#10;Description automatically generated">
              <a:extLst>
                <a:ext uri="{FF2B5EF4-FFF2-40B4-BE49-F238E27FC236}">
                  <a16:creationId xmlns:a16="http://schemas.microsoft.com/office/drawing/2014/main" id="{548D699D-7FD8-C44A-8E2C-181AAF1D219B}"/>
                </a:ext>
              </a:extLst>
            </p:cNvPr>
            <p:cNvPicPr>
              <a:picLocks noChangeAspect="1"/>
            </p:cNvPicPr>
            <p:nvPr/>
          </p:nvPicPr>
          <p:blipFill>
            <a:blip r:embed="rId33"/>
            <a:stretch>
              <a:fillRect/>
            </a:stretch>
          </p:blipFill>
          <p:spPr>
            <a:xfrm>
              <a:off x="3097511" y="2726809"/>
              <a:ext cx="818389" cy="280591"/>
            </a:xfrm>
            <a:prstGeom prst="rect">
              <a:avLst/>
            </a:prstGeom>
          </p:spPr>
        </p:pic>
      </p:grpSp>
    </p:spTree>
    <p:extLst>
      <p:ext uri="{BB962C8B-B14F-4D97-AF65-F5344CB8AC3E}">
        <p14:creationId xmlns:p14="http://schemas.microsoft.com/office/powerpoint/2010/main" val="3009443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2607" y="2857500"/>
            <a:ext cx="8229600" cy="1143000"/>
          </a:xfrm>
        </p:spPr>
        <p:txBody>
          <a:bodyPr>
            <a:normAutofit/>
          </a:bodyPr>
          <a:lstStyle/>
          <a:p>
            <a:r>
              <a:rPr lang="nl-NL" dirty="0">
                <a:solidFill>
                  <a:schemeClr val="bg1"/>
                </a:solidFill>
              </a:rPr>
              <a:t>WP5 </a:t>
            </a:r>
            <a:r>
              <a:rPr lang="nl-NL" dirty="0" err="1">
                <a:solidFill>
                  <a:schemeClr val="bg1"/>
                </a:solidFill>
              </a:rPr>
              <a:t>Current</a:t>
            </a:r>
            <a:r>
              <a:rPr lang="nl-NL" dirty="0">
                <a:solidFill>
                  <a:schemeClr val="bg1"/>
                </a:solidFill>
              </a:rPr>
              <a:t> status</a:t>
            </a:r>
            <a:endParaRPr lang="en-US" dirty="0">
              <a:solidFill>
                <a:schemeClr val="bg1"/>
              </a:solidFill>
            </a:endParaRPr>
          </a:p>
        </p:txBody>
      </p:sp>
    </p:spTree>
    <p:extLst>
      <p:ext uri="{BB962C8B-B14F-4D97-AF65-F5344CB8AC3E}">
        <p14:creationId xmlns:p14="http://schemas.microsoft.com/office/powerpoint/2010/main" val="1207116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56389"/>
            <a:ext cx="8229600" cy="4448449"/>
          </a:xfrm>
        </p:spPr>
        <p:txBody>
          <a:bodyPr>
            <a:normAutofit lnSpcReduction="10000"/>
          </a:bodyPr>
          <a:lstStyle/>
          <a:p>
            <a:pPr fontAlgn="base"/>
            <a:r>
              <a:rPr lang="en-US" dirty="0"/>
              <a:t>Deliverable D5.2 Stakeholder Exchange Platform Report (M12) was submitted in October 2020. </a:t>
            </a:r>
          </a:p>
          <a:p>
            <a:pPr fontAlgn="base"/>
            <a:r>
              <a:rPr lang="en-US" dirty="0"/>
              <a:t>NIVA website has been improved, and new content is being added on an ongoing basis. </a:t>
            </a:r>
          </a:p>
          <a:p>
            <a:pPr fontAlgn="base"/>
            <a:r>
              <a:rPr lang="en-US" dirty="0"/>
              <a:t>WP5 workplan has been updated, reflecting the new reality of pandemic situation and adapting communication and dissemination activities accordingly. </a:t>
            </a:r>
          </a:p>
          <a:p>
            <a:pPr marL="0" indent="0">
              <a:buNone/>
            </a:pPr>
            <a:endParaRPr lang="en-US" sz="2400" dirty="0">
              <a:solidFill>
                <a:schemeClr val="tx2"/>
              </a:solidFill>
            </a:endParaRPr>
          </a:p>
          <a:p>
            <a:endParaRPr lang="en-US" sz="2400" dirty="0">
              <a:solidFill>
                <a:schemeClr val="tx2"/>
              </a:solidFill>
            </a:endParaRPr>
          </a:p>
          <a:p>
            <a:pPr marL="0" indent="0">
              <a:buNone/>
            </a:pPr>
            <a:endParaRPr lang="en-US" sz="2400" dirty="0">
              <a:solidFill>
                <a:schemeClr val="tx2"/>
              </a:solidFill>
            </a:endParaRPr>
          </a:p>
          <a:p>
            <a:pPr marL="0" indent="0">
              <a:buNone/>
            </a:pPr>
            <a:endParaRPr lang="en-US" sz="1600" dirty="0">
              <a:solidFill>
                <a:schemeClr val="tx2"/>
              </a:solidFill>
            </a:endParaRPr>
          </a:p>
        </p:txBody>
      </p:sp>
      <p:sp>
        <p:nvSpPr>
          <p:cNvPr id="10" name="Rectangle 9">
            <a:extLst>
              <a:ext uri="{FF2B5EF4-FFF2-40B4-BE49-F238E27FC236}">
                <a16:creationId xmlns:a16="http://schemas.microsoft.com/office/drawing/2014/main" id="{38B65B81-E679-774A-8BD0-334FBA13152D}"/>
              </a:ext>
            </a:extLst>
          </p:cNvPr>
          <p:cNvSpPr/>
          <p:nvPr/>
        </p:nvSpPr>
        <p:spPr>
          <a:xfrm>
            <a:off x="1" y="0"/>
            <a:ext cx="1902372" cy="346841"/>
          </a:xfrm>
          <a:custGeom>
            <a:avLst/>
            <a:gdLst>
              <a:gd name="connsiteX0" fmla="*/ 0 w 7367752"/>
              <a:gd name="connsiteY0" fmla="*/ 0 h 693683"/>
              <a:gd name="connsiteX1" fmla="*/ 7367752 w 7367752"/>
              <a:gd name="connsiteY1" fmla="*/ 0 h 693683"/>
              <a:gd name="connsiteX2" fmla="*/ 7367752 w 7367752"/>
              <a:gd name="connsiteY2" fmla="*/ 693683 h 693683"/>
              <a:gd name="connsiteX3" fmla="*/ 0 w 7367752"/>
              <a:gd name="connsiteY3" fmla="*/ 693683 h 693683"/>
              <a:gd name="connsiteX4" fmla="*/ 0 w 7367752"/>
              <a:gd name="connsiteY4" fmla="*/ 0 h 693683"/>
              <a:gd name="connsiteX0" fmla="*/ 0 w 7367752"/>
              <a:gd name="connsiteY0" fmla="*/ 0 h 693683"/>
              <a:gd name="connsiteX1" fmla="*/ 7367752 w 7367752"/>
              <a:gd name="connsiteY1" fmla="*/ 0 h 693683"/>
              <a:gd name="connsiteX2" fmla="*/ 7062952 w 7367752"/>
              <a:gd name="connsiteY2" fmla="*/ 693683 h 693683"/>
              <a:gd name="connsiteX3" fmla="*/ 0 w 7367752"/>
              <a:gd name="connsiteY3" fmla="*/ 693683 h 693683"/>
              <a:gd name="connsiteX4" fmla="*/ 0 w 7367752"/>
              <a:gd name="connsiteY4" fmla="*/ 0 h 69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7752" h="693683">
                <a:moveTo>
                  <a:pt x="0" y="0"/>
                </a:moveTo>
                <a:lnTo>
                  <a:pt x="7367752" y="0"/>
                </a:lnTo>
                <a:lnTo>
                  <a:pt x="7062952" y="693683"/>
                </a:lnTo>
                <a:lnTo>
                  <a:pt x="0" y="693683"/>
                </a:lnTo>
                <a:lnTo>
                  <a:pt x="0" y="0"/>
                </a:lnTo>
                <a:close/>
              </a:path>
            </a:pathLst>
          </a:custGeom>
          <a:solidFill>
            <a:srgbClr val="299B3B"/>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23BEF1D1-EC4A-994E-8EF8-53DED3BA58F5}"/>
              </a:ext>
            </a:extLst>
          </p:cNvPr>
          <p:cNvSpPr>
            <a:spLocks noGrp="1"/>
          </p:cNvSpPr>
          <p:nvPr>
            <p:ph type="title"/>
          </p:nvPr>
        </p:nvSpPr>
        <p:spPr>
          <a:xfrm>
            <a:off x="457200" y="750340"/>
            <a:ext cx="8229600" cy="571500"/>
          </a:xfrm>
        </p:spPr>
        <p:txBody>
          <a:bodyPr>
            <a:noAutofit/>
          </a:bodyPr>
          <a:lstStyle/>
          <a:p>
            <a:pPr algn="l"/>
            <a:r>
              <a:rPr lang="en-US" sz="3200" dirty="0">
                <a:solidFill>
                  <a:srgbClr val="299B3B"/>
                </a:solidFill>
              </a:rPr>
              <a:t>WP5 current status C&amp;D</a:t>
            </a:r>
          </a:p>
        </p:txBody>
      </p:sp>
      <p:sp>
        <p:nvSpPr>
          <p:cNvPr id="2" name="TextBox 1">
            <a:extLst>
              <a:ext uri="{FF2B5EF4-FFF2-40B4-BE49-F238E27FC236}">
                <a16:creationId xmlns:a16="http://schemas.microsoft.com/office/drawing/2014/main" id="{A9768DE2-6B64-374A-BD87-F163108C19E6}"/>
              </a:ext>
            </a:extLst>
          </p:cNvPr>
          <p:cNvSpPr txBox="1"/>
          <p:nvPr/>
        </p:nvSpPr>
        <p:spPr>
          <a:xfrm>
            <a:off x="-620110" y="125073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1587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56389"/>
            <a:ext cx="8229600" cy="4448449"/>
          </a:xfrm>
        </p:spPr>
        <p:txBody>
          <a:bodyPr>
            <a:normAutofit/>
          </a:bodyPr>
          <a:lstStyle/>
          <a:p>
            <a:pPr fontAlgn="base"/>
            <a:r>
              <a:rPr lang="en-US" dirty="0"/>
              <a:t>The NIVA newsletter is ready to distributed</a:t>
            </a:r>
          </a:p>
          <a:p>
            <a:pPr fontAlgn="base"/>
            <a:r>
              <a:rPr lang="en-US" dirty="0"/>
              <a:t>New webinars are planned for December:</a:t>
            </a:r>
          </a:p>
          <a:p>
            <a:pPr lvl="1"/>
            <a:r>
              <a:rPr lang="nl-NL" dirty="0"/>
              <a:t>3rd Dec: FAST </a:t>
            </a:r>
            <a:r>
              <a:rPr lang="nl-NL" dirty="0" err="1"/>
              <a:t>and</a:t>
            </a:r>
            <a:r>
              <a:rPr lang="nl-NL" dirty="0"/>
              <a:t> </a:t>
            </a:r>
            <a:r>
              <a:rPr lang="en-GB" dirty="0"/>
              <a:t>FMIS/field book</a:t>
            </a:r>
            <a:endParaRPr lang="nl-NL" dirty="0"/>
          </a:p>
          <a:p>
            <a:pPr lvl="1"/>
            <a:r>
              <a:rPr lang="nl-NL" dirty="0"/>
              <a:t>10th Dec: Green Deal </a:t>
            </a:r>
            <a:r>
              <a:rPr lang="nl-NL" dirty="0" err="1"/>
              <a:t>and</a:t>
            </a:r>
            <a:r>
              <a:rPr lang="nl-NL" dirty="0"/>
              <a:t> carbon </a:t>
            </a:r>
            <a:r>
              <a:rPr lang="nl-NL" dirty="0" err="1"/>
              <a:t>farming</a:t>
            </a:r>
            <a:endParaRPr lang="nl-NL" dirty="0"/>
          </a:p>
          <a:p>
            <a:pPr lvl="1"/>
            <a:r>
              <a:rPr lang="nl-NL" dirty="0"/>
              <a:t>17th Dec: </a:t>
            </a:r>
            <a:r>
              <a:rPr lang="nl-NL" dirty="0" err="1"/>
              <a:t>Capigi</a:t>
            </a:r>
            <a:r>
              <a:rPr lang="nl-NL" dirty="0"/>
              <a:t> </a:t>
            </a:r>
            <a:r>
              <a:rPr lang="nl-NL" dirty="0" err="1"/>
              <a:t>and</a:t>
            </a:r>
            <a:r>
              <a:rPr lang="nl-NL" dirty="0"/>
              <a:t> digital </a:t>
            </a:r>
            <a:r>
              <a:rPr lang="nl-NL" dirty="0" err="1"/>
              <a:t>rights</a:t>
            </a:r>
            <a:endParaRPr lang="en-US" dirty="0"/>
          </a:p>
          <a:p>
            <a:pPr fontAlgn="base"/>
            <a:r>
              <a:rPr lang="en-US" dirty="0"/>
              <a:t>Discussion has been started on how to best communicate the results of work done in use cases (developed tools).</a:t>
            </a:r>
          </a:p>
          <a:p>
            <a:pPr fontAlgn="base"/>
            <a:endParaRPr lang="en-US" sz="2400" dirty="0">
              <a:solidFill>
                <a:schemeClr val="tx2"/>
              </a:solidFill>
            </a:endParaRPr>
          </a:p>
          <a:p>
            <a:endParaRPr lang="en-US" sz="2400" dirty="0">
              <a:solidFill>
                <a:schemeClr val="tx2"/>
              </a:solidFill>
            </a:endParaRPr>
          </a:p>
          <a:p>
            <a:pPr marL="0" indent="0">
              <a:buNone/>
            </a:pPr>
            <a:endParaRPr lang="en-US" sz="2400" dirty="0">
              <a:solidFill>
                <a:schemeClr val="tx2"/>
              </a:solidFill>
            </a:endParaRPr>
          </a:p>
          <a:p>
            <a:pPr marL="0" indent="0">
              <a:buNone/>
            </a:pPr>
            <a:endParaRPr lang="en-US" sz="1600" dirty="0">
              <a:solidFill>
                <a:schemeClr val="tx2"/>
              </a:solidFill>
            </a:endParaRPr>
          </a:p>
        </p:txBody>
      </p:sp>
      <p:sp>
        <p:nvSpPr>
          <p:cNvPr id="10" name="Rectangle 9">
            <a:extLst>
              <a:ext uri="{FF2B5EF4-FFF2-40B4-BE49-F238E27FC236}">
                <a16:creationId xmlns:a16="http://schemas.microsoft.com/office/drawing/2014/main" id="{38B65B81-E679-774A-8BD0-334FBA13152D}"/>
              </a:ext>
            </a:extLst>
          </p:cNvPr>
          <p:cNvSpPr/>
          <p:nvPr/>
        </p:nvSpPr>
        <p:spPr>
          <a:xfrm>
            <a:off x="1" y="0"/>
            <a:ext cx="1902372" cy="346841"/>
          </a:xfrm>
          <a:custGeom>
            <a:avLst/>
            <a:gdLst>
              <a:gd name="connsiteX0" fmla="*/ 0 w 7367752"/>
              <a:gd name="connsiteY0" fmla="*/ 0 h 693683"/>
              <a:gd name="connsiteX1" fmla="*/ 7367752 w 7367752"/>
              <a:gd name="connsiteY1" fmla="*/ 0 h 693683"/>
              <a:gd name="connsiteX2" fmla="*/ 7367752 w 7367752"/>
              <a:gd name="connsiteY2" fmla="*/ 693683 h 693683"/>
              <a:gd name="connsiteX3" fmla="*/ 0 w 7367752"/>
              <a:gd name="connsiteY3" fmla="*/ 693683 h 693683"/>
              <a:gd name="connsiteX4" fmla="*/ 0 w 7367752"/>
              <a:gd name="connsiteY4" fmla="*/ 0 h 693683"/>
              <a:gd name="connsiteX0" fmla="*/ 0 w 7367752"/>
              <a:gd name="connsiteY0" fmla="*/ 0 h 693683"/>
              <a:gd name="connsiteX1" fmla="*/ 7367752 w 7367752"/>
              <a:gd name="connsiteY1" fmla="*/ 0 h 693683"/>
              <a:gd name="connsiteX2" fmla="*/ 7062952 w 7367752"/>
              <a:gd name="connsiteY2" fmla="*/ 693683 h 693683"/>
              <a:gd name="connsiteX3" fmla="*/ 0 w 7367752"/>
              <a:gd name="connsiteY3" fmla="*/ 693683 h 693683"/>
              <a:gd name="connsiteX4" fmla="*/ 0 w 7367752"/>
              <a:gd name="connsiteY4" fmla="*/ 0 h 69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7752" h="693683">
                <a:moveTo>
                  <a:pt x="0" y="0"/>
                </a:moveTo>
                <a:lnTo>
                  <a:pt x="7367752" y="0"/>
                </a:lnTo>
                <a:lnTo>
                  <a:pt x="7062952" y="693683"/>
                </a:lnTo>
                <a:lnTo>
                  <a:pt x="0" y="693683"/>
                </a:lnTo>
                <a:lnTo>
                  <a:pt x="0" y="0"/>
                </a:lnTo>
                <a:close/>
              </a:path>
            </a:pathLst>
          </a:custGeom>
          <a:solidFill>
            <a:srgbClr val="299B3B"/>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23BEF1D1-EC4A-994E-8EF8-53DED3BA58F5}"/>
              </a:ext>
            </a:extLst>
          </p:cNvPr>
          <p:cNvSpPr>
            <a:spLocks noGrp="1"/>
          </p:cNvSpPr>
          <p:nvPr>
            <p:ph type="title"/>
          </p:nvPr>
        </p:nvSpPr>
        <p:spPr>
          <a:xfrm>
            <a:off x="457200" y="750340"/>
            <a:ext cx="8229600" cy="571500"/>
          </a:xfrm>
        </p:spPr>
        <p:txBody>
          <a:bodyPr>
            <a:noAutofit/>
          </a:bodyPr>
          <a:lstStyle/>
          <a:p>
            <a:pPr algn="l"/>
            <a:r>
              <a:rPr lang="en-US" sz="3200" dirty="0">
                <a:solidFill>
                  <a:srgbClr val="299B3B"/>
                </a:solidFill>
              </a:rPr>
              <a:t>WP5 current status C&amp;D</a:t>
            </a:r>
          </a:p>
        </p:txBody>
      </p:sp>
      <p:sp>
        <p:nvSpPr>
          <p:cNvPr id="2" name="TextBox 1">
            <a:extLst>
              <a:ext uri="{FF2B5EF4-FFF2-40B4-BE49-F238E27FC236}">
                <a16:creationId xmlns:a16="http://schemas.microsoft.com/office/drawing/2014/main" id="{A9768DE2-6B64-374A-BD87-F163108C19E6}"/>
              </a:ext>
            </a:extLst>
          </p:cNvPr>
          <p:cNvSpPr txBox="1"/>
          <p:nvPr/>
        </p:nvSpPr>
        <p:spPr>
          <a:xfrm>
            <a:off x="-620110" y="125073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754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2607" y="2857500"/>
            <a:ext cx="8229600" cy="1143000"/>
          </a:xfrm>
        </p:spPr>
        <p:txBody>
          <a:bodyPr>
            <a:normAutofit fontScale="90000"/>
          </a:bodyPr>
          <a:lstStyle/>
          <a:p>
            <a:r>
              <a:rPr lang="nl-NL" dirty="0">
                <a:solidFill>
                  <a:schemeClr val="bg1"/>
                </a:solidFill>
              </a:rPr>
              <a:t>WP5 D5.7 </a:t>
            </a:r>
            <a:r>
              <a:rPr lang="nl-NL" dirty="0" err="1">
                <a:solidFill>
                  <a:schemeClr val="bg1"/>
                </a:solidFill>
              </a:rPr>
              <a:t>Practice</a:t>
            </a:r>
            <a:r>
              <a:rPr lang="nl-NL" dirty="0">
                <a:solidFill>
                  <a:schemeClr val="bg1"/>
                </a:solidFill>
              </a:rPr>
              <a:t> Abstracts 1st </a:t>
            </a:r>
            <a:r>
              <a:rPr lang="nl-NL" dirty="0" err="1">
                <a:solidFill>
                  <a:schemeClr val="bg1"/>
                </a:solidFill>
              </a:rPr>
              <a:t>round</a:t>
            </a:r>
            <a:endParaRPr lang="en-US" dirty="0">
              <a:solidFill>
                <a:schemeClr val="bg1"/>
              </a:solidFill>
            </a:endParaRPr>
          </a:p>
        </p:txBody>
      </p:sp>
    </p:spTree>
    <p:extLst>
      <p:ext uri="{BB962C8B-B14F-4D97-AF65-F5344CB8AC3E}">
        <p14:creationId xmlns:p14="http://schemas.microsoft.com/office/powerpoint/2010/main" val="2143403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B65B81-E679-774A-8BD0-334FBA13152D}"/>
              </a:ext>
            </a:extLst>
          </p:cNvPr>
          <p:cNvSpPr/>
          <p:nvPr/>
        </p:nvSpPr>
        <p:spPr>
          <a:xfrm>
            <a:off x="1" y="0"/>
            <a:ext cx="1902372" cy="346841"/>
          </a:xfrm>
          <a:custGeom>
            <a:avLst/>
            <a:gdLst>
              <a:gd name="connsiteX0" fmla="*/ 0 w 7367752"/>
              <a:gd name="connsiteY0" fmla="*/ 0 h 693683"/>
              <a:gd name="connsiteX1" fmla="*/ 7367752 w 7367752"/>
              <a:gd name="connsiteY1" fmla="*/ 0 h 693683"/>
              <a:gd name="connsiteX2" fmla="*/ 7367752 w 7367752"/>
              <a:gd name="connsiteY2" fmla="*/ 693683 h 693683"/>
              <a:gd name="connsiteX3" fmla="*/ 0 w 7367752"/>
              <a:gd name="connsiteY3" fmla="*/ 693683 h 693683"/>
              <a:gd name="connsiteX4" fmla="*/ 0 w 7367752"/>
              <a:gd name="connsiteY4" fmla="*/ 0 h 693683"/>
              <a:gd name="connsiteX0" fmla="*/ 0 w 7367752"/>
              <a:gd name="connsiteY0" fmla="*/ 0 h 693683"/>
              <a:gd name="connsiteX1" fmla="*/ 7367752 w 7367752"/>
              <a:gd name="connsiteY1" fmla="*/ 0 h 693683"/>
              <a:gd name="connsiteX2" fmla="*/ 7062952 w 7367752"/>
              <a:gd name="connsiteY2" fmla="*/ 693683 h 693683"/>
              <a:gd name="connsiteX3" fmla="*/ 0 w 7367752"/>
              <a:gd name="connsiteY3" fmla="*/ 693683 h 693683"/>
              <a:gd name="connsiteX4" fmla="*/ 0 w 7367752"/>
              <a:gd name="connsiteY4" fmla="*/ 0 h 69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7752" h="693683">
                <a:moveTo>
                  <a:pt x="0" y="0"/>
                </a:moveTo>
                <a:lnTo>
                  <a:pt x="7367752" y="0"/>
                </a:lnTo>
                <a:lnTo>
                  <a:pt x="7062952" y="693683"/>
                </a:lnTo>
                <a:lnTo>
                  <a:pt x="0" y="693683"/>
                </a:lnTo>
                <a:lnTo>
                  <a:pt x="0" y="0"/>
                </a:lnTo>
                <a:close/>
              </a:path>
            </a:pathLst>
          </a:custGeom>
          <a:solidFill>
            <a:srgbClr val="299B3B"/>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itle 11">
            <a:extLst>
              <a:ext uri="{FF2B5EF4-FFF2-40B4-BE49-F238E27FC236}">
                <a16:creationId xmlns:a16="http://schemas.microsoft.com/office/drawing/2014/main" id="{23BEF1D1-EC4A-994E-8EF8-53DED3BA58F5}"/>
              </a:ext>
            </a:extLst>
          </p:cNvPr>
          <p:cNvSpPr>
            <a:spLocks noGrp="1"/>
          </p:cNvSpPr>
          <p:nvPr>
            <p:ph type="title"/>
          </p:nvPr>
        </p:nvSpPr>
        <p:spPr>
          <a:xfrm>
            <a:off x="457200" y="750340"/>
            <a:ext cx="8229600" cy="571500"/>
          </a:xfrm>
        </p:spPr>
        <p:txBody>
          <a:bodyPr>
            <a:noAutofit/>
          </a:bodyPr>
          <a:lstStyle/>
          <a:p>
            <a:pPr algn="l"/>
            <a:r>
              <a:rPr lang="et-EE" sz="3200" dirty="0" err="1">
                <a:solidFill>
                  <a:srgbClr val="299B3B"/>
                </a:solidFill>
              </a:rPr>
              <a:t>Practice</a:t>
            </a:r>
            <a:r>
              <a:rPr lang="et-EE" sz="3200" dirty="0">
                <a:solidFill>
                  <a:srgbClr val="299B3B"/>
                </a:solidFill>
              </a:rPr>
              <a:t> </a:t>
            </a:r>
            <a:r>
              <a:rPr lang="et-EE" sz="3200" dirty="0" err="1">
                <a:solidFill>
                  <a:srgbClr val="299B3B"/>
                </a:solidFill>
              </a:rPr>
              <a:t>Abstracts</a:t>
            </a:r>
            <a:r>
              <a:rPr lang="et-EE" sz="3200" dirty="0">
                <a:solidFill>
                  <a:srgbClr val="299B3B"/>
                </a:solidFill>
              </a:rPr>
              <a:t> – </a:t>
            </a:r>
            <a:r>
              <a:rPr lang="et-EE" sz="3200" dirty="0" err="1">
                <a:solidFill>
                  <a:srgbClr val="299B3B"/>
                </a:solidFill>
              </a:rPr>
              <a:t>what</a:t>
            </a:r>
            <a:r>
              <a:rPr lang="et-EE" sz="3200" dirty="0">
                <a:solidFill>
                  <a:srgbClr val="299B3B"/>
                </a:solidFill>
              </a:rPr>
              <a:t> and </a:t>
            </a:r>
            <a:r>
              <a:rPr lang="et-EE" sz="3200" dirty="0" err="1">
                <a:solidFill>
                  <a:srgbClr val="299B3B"/>
                </a:solidFill>
              </a:rPr>
              <a:t>why</a:t>
            </a:r>
            <a:endParaRPr lang="en-US" sz="3200" dirty="0">
              <a:solidFill>
                <a:srgbClr val="299B3B"/>
              </a:solidFill>
            </a:endParaRPr>
          </a:p>
        </p:txBody>
      </p:sp>
      <p:sp>
        <p:nvSpPr>
          <p:cNvPr id="15" name="CuadroTexto 14">
            <a:extLst>
              <a:ext uri="{FF2B5EF4-FFF2-40B4-BE49-F238E27FC236}">
                <a16:creationId xmlns:a16="http://schemas.microsoft.com/office/drawing/2014/main" id="{A38DD675-61C0-4A3A-9AF6-F6D64723F2E8}"/>
              </a:ext>
            </a:extLst>
          </p:cNvPr>
          <p:cNvSpPr txBox="1"/>
          <p:nvPr/>
        </p:nvSpPr>
        <p:spPr>
          <a:xfrm>
            <a:off x="624698" y="1725339"/>
            <a:ext cx="8609308" cy="4795159"/>
          </a:xfrm>
          <a:prstGeom prst="rect">
            <a:avLst/>
          </a:prstGeom>
          <a:noFill/>
        </p:spPr>
        <p:txBody>
          <a:bodyPr wrap="square">
            <a:sp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t-EE" sz="2400" b="0" i="0" u="none" strike="noStrike" kern="1200" cap="none" spc="0" normalizeH="0" baseline="0" noProof="0" dirty="0">
                <a:ln>
                  <a:noFill/>
                </a:ln>
                <a:solidFill>
                  <a:srgbClr val="2F2F26"/>
                </a:solidFill>
                <a:effectLst/>
                <a:uLnTx/>
                <a:uFillTx/>
                <a:latin typeface="Calibri"/>
                <a:ea typeface="+mn-ea"/>
                <a:cs typeface="+mn-cs"/>
              </a:rPr>
              <a:t>EIP-AGRI</a:t>
            </a:r>
            <a:r>
              <a:rPr kumimoji="0" lang="et-EE" sz="2400" b="0" i="0" u="none" strike="noStrike" kern="1200" cap="none" spc="0" normalizeH="0" baseline="30000" noProof="0" dirty="0">
                <a:ln>
                  <a:noFill/>
                </a:ln>
                <a:solidFill>
                  <a:srgbClr val="2F2F26"/>
                </a:solidFill>
                <a:effectLst/>
                <a:uLnTx/>
                <a:uFillTx/>
                <a:latin typeface="Calibri"/>
                <a:ea typeface="+mn-ea"/>
                <a:cs typeface="+mn-cs"/>
              </a:rPr>
              <a:t>1</a:t>
            </a:r>
            <a:r>
              <a:rPr kumimoji="0" lang="et-EE" sz="2400" b="0" i="0" u="none" strike="noStrike" kern="1200" cap="none" spc="0" normalizeH="0" baseline="0" noProof="0" dirty="0">
                <a:ln>
                  <a:noFill/>
                </a:ln>
                <a:solidFill>
                  <a:srgbClr val="2F2F26"/>
                </a:solidFill>
                <a:effectLst/>
                <a:uLnTx/>
                <a:uFillTx/>
                <a:latin typeface="Calibri"/>
                <a:ea typeface="+mn-ea"/>
                <a:cs typeface="+mn-cs"/>
              </a:rPr>
              <a:t> </a:t>
            </a:r>
            <a:r>
              <a:rPr kumimoji="0" lang="et-EE" sz="2400" b="0" i="0" u="none" strike="noStrike" kern="1200" cap="none" spc="0" normalizeH="0" baseline="0" noProof="0" dirty="0" err="1">
                <a:ln>
                  <a:noFill/>
                </a:ln>
                <a:solidFill>
                  <a:srgbClr val="2F2F26"/>
                </a:solidFill>
                <a:effectLst/>
                <a:uLnTx/>
                <a:uFillTx/>
                <a:latin typeface="Calibri"/>
                <a:ea typeface="+mn-ea"/>
                <a:cs typeface="+mn-cs"/>
                <a:hlinkClick r:id="rId4"/>
              </a:rPr>
              <a:t>common</a:t>
            </a:r>
            <a:r>
              <a:rPr kumimoji="0" lang="et-EE" sz="2400" b="0" i="0" u="none" strike="noStrike" kern="1200" cap="none" spc="0" normalizeH="0" baseline="0" noProof="0" dirty="0">
                <a:ln>
                  <a:noFill/>
                </a:ln>
                <a:solidFill>
                  <a:srgbClr val="2F2F26"/>
                </a:solidFill>
                <a:effectLst/>
                <a:uLnTx/>
                <a:uFillTx/>
                <a:latin typeface="Calibri"/>
                <a:ea typeface="+mn-ea"/>
                <a:cs typeface="+mn-cs"/>
                <a:hlinkClick r:id="rId4"/>
              </a:rPr>
              <a:t> </a:t>
            </a:r>
            <a:r>
              <a:rPr kumimoji="0" lang="et-EE" sz="2400" b="0" i="0" u="none" strike="noStrike" kern="1200" cap="none" spc="0" normalizeH="0" baseline="0" noProof="0" dirty="0" err="1">
                <a:ln>
                  <a:noFill/>
                </a:ln>
                <a:solidFill>
                  <a:srgbClr val="2F2F26"/>
                </a:solidFill>
                <a:effectLst/>
                <a:uLnTx/>
                <a:uFillTx/>
                <a:latin typeface="Calibri"/>
                <a:ea typeface="+mn-ea"/>
                <a:cs typeface="+mn-cs"/>
                <a:hlinkClick r:id="rId4"/>
              </a:rPr>
              <a:t>format</a:t>
            </a:r>
            <a:endParaRPr kumimoji="0" lang="en-US" sz="2400" b="0" i="0" u="none" strike="noStrike" kern="1200" cap="none" spc="0" normalizeH="0" baseline="0" noProof="0" dirty="0">
              <a:ln>
                <a:noFill/>
              </a:ln>
              <a:solidFill>
                <a:srgbClr val="2F2F26"/>
              </a:solidFill>
              <a:effectLst/>
              <a:uLnTx/>
              <a:uFillTx/>
              <a:latin typeface="Calibri"/>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srgbClr val="2F2F26"/>
                </a:solidFill>
                <a:effectLst/>
                <a:uLnTx/>
                <a:uFillTx/>
                <a:latin typeface="Calibri"/>
                <a:ea typeface="+mn-ea"/>
                <a:cs typeface="+mn-cs"/>
              </a:rPr>
              <a:t>Communicating about projects</a:t>
            </a:r>
            <a:r>
              <a:rPr kumimoji="0" lang="et-EE" sz="2000" b="0" i="0" u="none" strike="noStrike" kern="1200" cap="none" spc="0" normalizeH="0" baseline="0" noProof="0" dirty="0">
                <a:ln>
                  <a:noFill/>
                </a:ln>
                <a:solidFill>
                  <a:srgbClr val="2F2F26"/>
                </a:solidFill>
                <a:effectLst/>
                <a:uLnTx/>
                <a:uFillTx/>
                <a:latin typeface="Calibri"/>
                <a:ea typeface="+mn-ea"/>
                <a:cs typeface="+mn-cs"/>
              </a:rPr>
              <a:t> </a:t>
            </a:r>
            <a:r>
              <a:rPr kumimoji="0" lang="en-US" sz="2000" b="0" i="0" u="none" strike="noStrike" kern="1200" cap="none" spc="0" normalizeH="0" baseline="0" noProof="0" dirty="0">
                <a:ln>
                  <a:noFill/>
                </a:ln>
                <a:solidFill>
                  <a:srgbClr val="2F2F26"/>
                </a:solidFill>
                <a:effectLst/>
                <a:uLnTx/>
                <a:uFillTx/>
                <a:latin typeface="Calibri"/>
                <a:ea typeface="+mn-ea"/>
                <a:cs typeface="+mn-cs"/>
              </a:rPr>
              <a:t>and results through the use of a common format</a:t>
            </a:r>
            <a:r>
              <a:rPr kumimoji="0" lang="et-EE" sz="2000" b="0" i="0" u="none" strike="noStrike" kern="1200" cap="none" spc="0" normalizeH="0" baseline="0" noProof="0" dirty="0">
                <a:ln>
                  <a:noFill/>
                </a:ln>
                <a:solidFill>
                  <a:srgbClr val="2F2F26"/>
                </a:solidFill>
                <a:effectLst/>
                <a:uLnTx/>
                <a:uFillTx/>
                <a:latin typeface="Calibri"/>
                <a:ea typeface="+mn-ea"/>
                <a:cs typeface="+mn-cs"/>
              </a:rPr>
              <a:t>, </a:t>
            </a:r>
            <a:r>
              <a:rPr kumimoji="0" lang="et-EE" sz="2000" b="0" i="0" u="none" strike="noStrike" kern="1200" cap="none" spc="0" normalizeH="0" baseline="0" noProof="0" dirty="0" err="1">
                <a:ln>
                  <a:noFill/>
                </a:ln>
                <a:solidFill>
                  <a:srgbClr val="2F2F26"/>
                </a:solidFill>
                <a:effectLst/>
                <a:uLnTx/>
                <a:uFillTx/>
                <a:latin typeface="Calibri"/>
                <a:ea typeface="+mn-ea"/>
                <a:cs typeface="+mn-cs"/>
              </a:rPr>
              <a:t>via</a:t>
            </a:r>
            <a:r>
              <a:rPr kumimoji="0" lang="et-EE" sz="2000" b="0" i="0" u="none" strike="noStrike" kern="1200" cap="none" spc="0" normalizeH="0" baseline="0" noProof="0" dirty="0">
                <a:ln>
                  <a:noFill/>
                </a:ln>
                <a:solidFill>
                  <a:srgbClr val="2F2F26"/>
                </a:solidFill>
                <a:effectLst/>
                <a:uLnTx/>
                <a:uFillTx/>
                <a:latin typeface="Calibri"/>
                <a:ea typeface="+mn-ea"/>
                <a:cs typeface="+mn-cs"/>
              </a:rPr>
              <a:t> </a:t>
            </a:r>
            <a:r>
              <a:rPr kumimoji="0" lang="et-EE" sz="2000" b="0" i="0" u="none" strike="noStrike" kern="1200" cap="none" spc="0" normalizeH="0" baseline="0" noProof="0" dirty="0">
                <a:ln>
                  <a:noFill/>
                </a:ln>
                <a:solidFill>
                  <a:srgbClr val="2F2F26"/>
                </a:solidFill>
                <a:effectLst/>
                <a:uLnTx/>
                <a:uFillTx/>
                <a:latin typeface="Calibri"/>
                <a:ea typeface="+mn-ea"/>
                <a:cs typeface="+mn-cs"/>
                <a:hlinkClick r:id="rId5"/>
              </a:rPr>
              <a:t>EIP-AGRI </a:t>
            </a:r>
            <a:r>
              <a:rPr kumimoji="0" lang="et-EE" sz="2000" b="0" i="0" u="none" strike="noStrike" kern="1200" cap="none" spc="0" normalizeH="0" baseline="0" noProof="0" dirty="0" err="1">
                <a:ln>
                  <a:noFill/>
                </a:ln>
                <a:solidFill>
                  <a:srgbClr val="2F2F26"/>
                </a:solidFill>
                <a:effectLst/>
                <a:uLnTx/>
                <a:uFillTx/>
                <a:latin typeface="Calibri"/>
                <a:ea typeface="+mn-ea"/>
                <a:cs typeface="+mn-cs"/>
                <a:hlinkClick r:id="rId5"/>
              </a:rPr>
              <a:t>database</a:t>
            </a:r>
            <a:r>
              <a:rPr kumimoji="0" lang="et-EE" sz="2000" b="0" i="0" u="none" strike="noStrike" kern="1200" cap="none" spc="0" normalizeH="0" baseline="0" noProof="0" dirty="0">
                <a:ln>
                  <a:noFill/>
                </a:ln>
                <a:solidFill>
                  <a:srgbClr val="2F2F26"/>
                </a:solidFill>
                <a:effectLst/>
                <a:uLnTx/>
                <a:uFillTx/>
                <a:latin typeface="Calibri"/>
                <a:ea typeface="+mn-ea"/>
                <a:cs typeface="+mn-cs"/>
                <a:hlinkClick r:id="rId5"/>
              </a:rPr>
              <a:t> </a:t>
            </a:r>
            <a:r>
              <a:rPr kumimoji="0" lang="et-EE" sz="2000" b="0" i="0" u="none" strike="noStrike" kern="1200" cap="none" spc="0" normalizeH="0" baseline="0" noProof="0" dirty="0" err="1">
                <a:ln>
                  <a:noFill/>
                </a:ln>
                <a:solidFill>
                  <a:srgbClr val="2F2F26"/>
                </a:solidFill>
                <a:effectLst/>
                <a:uLnTx/>
                <a:uFillTx/>
                <a:latin typeface="Calibri"/>
                <a:ea typeface="+mn-ea"/>
                <a:cs typeface="+mn-cs"/>
              </a:rPr>
              <a:t>for</a:t>
            </a:r>
            <a:r>
              <a:rPr kumimoji="0" lang="et-EE" sz="2000" b="0" i="0" u="none" strike="noStrike" kern="1200" cap="none" spc="0" normalizeH="0" baseline="0" noProof="0" dirty="0">
                <a:ln>
                  <a:noFill/>
                </a:ln>
                <a:solidFill>
                  <a:srgbClr val="2F2F26"/>
                </a:solidFill>
                <a:effectLst/>
                <a:uLnTx/>
                <a:uFillTx/>
                <a:latin typeface="Calibri"/>
                <a:ea typeface="+mn-ea"/>
                <a:cs typeface="+mn-cs"/>
              </a:rPr>
              <a:t> </a:t>
            </a:r>
            <a:r>
              <a:rPr kumimoji="0" lang="et-EE" sz="2000" b="0" i="0" u="none" strike="noStrike" kern="1200" cap="none" spc="0" normalizeH="0" baseline="0" noProof="0" dirty="0" err="1">
                <a:ln>
                  <a:noFill/>
                </a:ln>
                <a:solidFill>
                  <a:srgbClr val="2F2F26"/>
                </a:solidFill>
                <a:effectLst/>
                <a:uLnTx/>
                <a:uFillTx/>
                <a:latin typeface="Calibri"/>
                <a:ea typeface="+mn-ea"/>
                <a:cs typeface="+mn-cs"/>
              </a:rPr>
              <a:t>multi-actor</a:t>
            </a:r>
            <a:r>
              <a:rPr kumimoji="0" lang="et-EE" sz="2000" b="0" i="0" u="none" strike="noStrike" kern="1200" cap="none" spc="0" normalizeH="0" baseline="0" noProof="0" dirty="0">
                <a:ln>
                  <a:noFill/>
                </a:ln>
                <a:solidFill>
                  <a:srgbClr val="2F2F26"/>
                </a:solidFill>
                <a:effectLst/>
                <a:uLnTx/>
                <a:uFillTx/>
                <a:latin typeface="Calibri"/>
                <a:ea typeface="+mn-ea"/>
                <a:cs typeface="+mn-cs"/>
              </a:rPr>
              <a:t> </a:t>
            </a:r>
            <a:r>
              <a:rPr kumimoji="0" lang="et-EE" sz="2000" b="0" i="0" u="none" strike="noStrike" kern="1200" cap="none" spc="0" normalizeH="0" baseline="0" noProof="0" dirty="0" err="1">
                <a:ln>
                  <a:noFill/>
                </a:ln>
                <a:solidFill>
                  <a:srgbClr val="2F2F26"/>
                </a:solidFill>
                <a:effectLst/>
                <a:uLnTx/>
                <a:uFillTx/>
                <a:latin typeface="Calibri"/>
                <a:ea typeface="+mn-ea"/>
                <a:cs typeface="+mn-cs"/>
              </a:rPr>
              <a:t>projects</a:t>
            </a:r>
            <a:r>
              <a:rPr kumimoji="0" lang="en-US" sz="2000" b="0" i="0" u="none" strike="noStrike" kern="1200" cap="none" spc="0" normalizeH="0" baseline="0" noProof="0" dirty="0">
                <a:ln>
                  <a:noFill/>
                </a:ln>
                <a:solidFill>
                  <a:srgbClr val="2F2F26"/>
                </a:solidFill>
                <a:effectLst/>
                <a:uLnTx/>
                <a:uFillTx/>
                <a:latin typeface="Calibri"/>
                <a:ea typeface="+mn-ea"/>
                <a:cs typeface="+mn-cs"/>
              </a:rPr>
              <a:t> </a:t>
            </a:r>
            <a:endParaRPr kumimoji="0" lang="et-EE" sz="2000" b="0" i="0" u="none" strike="noStrike" kern="1200" cap="none" spc="0" normalizeH="0" baseline="0" noProof="0" dirty="0">
              <a:ln>
                <a:noFill/>
              </a:ln>
              <a:solidFill>
                <a:srgbClr val="2F2F26"/>
              </a:solidFill>
              <a:effectLst/>
              <a:uLnTx/>
              <a:uFillTx/>
              <a:latin typeface="Calibri"/>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t-EE" sz="2000" b="0" i="0" u="none" strike="noStrike" kern="1200" cap="none" spc="0" normalizeH="0" baseline="0" noProof="0" dirty="0">
                <a:ln>
                  <a:noFill/>
                </a:ln>
                <a:solidFill>
                  <a:srgbClr val="2F2F26"/>
                </a:solidFill>
                <a:effectLst/>
                <a:uLnTx/>
                <a:uFillTx/>
                <a:latin typeface="Calibri"/>
                <a:ea typeface="+mn-ea"/>
                <a:cs typeface="+mn-cs"/>
              </a:rPr>
              <a:t>G</a:t>
            </a:r>
            <a:r>
              <a:rPr kumimoji="0" lang="en-US" sz="2000" b="0" i="0" u="none" strike="noStrike" kern="1200" cap="none" spc="0" normalizeH="0" baseline="0" noProof="0" dirty="0" err="1">
                <a:ln>
                  <a:noFill/>
                </a:ln>
                <a:solidFill>
                  <a:srgbClr val="2F2F26"/>
                </a:solidFill>
                <a:effectLst/>
                <a:uLnTx/>
                <a:uFillTx/>
                <a:latin typeface="Calibri"/>
                <a:ea typeface="+mn-ea"/>
                <a:cs typeface="+mn-cs"/>
              </a:rPr>
              <a:t>eneral</a:t>
            </a:r>
            <a:r>
              <a:rPr kumimoji="0" lang="en-US" sz="2000" b="0" i="0" u="none" strike="noStrike" kern="1200" cap="none" spc="0" normalizeH="0" baseline="0" noProof="0" dirty="0">
                <a:ln>
                  <a:noFill/>
                </a:ln>
                <a:solidFill>
                  <a:srgbClr val="2F2F26"/>
                </a:solidFill>
                <a:effectLst/>
                <a:uLnTx/>
                <a:uFillTx/>
                <a:latin typeface="Calibri"/>
                <a:ea typeface="+mn-ea"/>
                <a:cs typeface="+mn-cs"/>
              </a:rPr>
              <a:t> information about the project and project partners</a:t>
            </a:r>
            <a:endParaRPr kumimoji="0" lang="et-EE" sz="2000" b="0" i="0" u="none" strike="noStrike" kern="1200" cap="none" spc="0" normalizeH="0" baseline="0" noProof="0" dirty="0">
              <a:ln>
                <a:noFill/>
              </a:ln>
              <a:solidFill>
                <a:srgbClr val="2F2F26"/>
              </a:solidFill>
              <a:effectLst/>
              <a:uLnTx/>
              <a:uFillTx/>
              <a:latin typeface="Calibri"/>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t-EE" sz="2000" b="0" i="0" u="none" strike="noStrike" kern="1200" cap="none" spc="0" normalizeH="0" baseline="0" noProof="0" dirty="0">
                <a:ln>
                  <a:noFill/>
                </a:ln>
                <a:solidFill>
                  <a:srgbClr val="2F2F26"/>
                </a:solidFill>
                <a:effectLst/>
                <a:uLnTx/>
                <a:uFillTx/>
                <a:latin typeface="Calibri"/>
                <a:ea typeface="+mn-ea"/>
                <a:cs typeface="+mn-cs"/>
              </a:rPr>
              <a:t>I</a:t>
            </a:r>
            <a:r>
              <a:rPr kumimoji="0" lang="en-US" sz="2000" b="0" i="0" u="none" strike="noStrike" kern="1200" cap="none" spc="0" normalizeH="0" baseline="0" noProof="0" dirty="0" err="1">
                <a:ln>
                  <a:noFill/>
                </a:ln>
                <a:solidFill>
                  <a:srgbClr val="2F2F26"/>
                </a:solidFill>
                <a:effectLst/>
                <a:uLnTx/>
                <a:uFillTx/>
                <a:latin typeface="Calibri"/>
                <a:ea typeface="+mn-ea"/>
                <a:cs typeface="+mn-cs"/>
              </a:rPr>
              <a:t>ncludes</a:t>
            </a:r>
            <a:r>
              <a:rPr kumimoji="0" lang="en-US" sz="2000" b="0" i="0" u="none" strike="noStrike" kern="1200" cap="none" spc="0" normalizeH="0" baseline="0" noProof="0" dirty="0">
                <a:ln>
                  <a:noFill/>
                </a:ln>
                <a:solidFill>
                  <a:srgbClr val="2F2F26"/>
                </a:solidFill>
                <a:effectLst/>
                <a:uLnTx/>
                <a:uFillTx/>
                <a:latin typeface="Calibri"/>
                <a:ea typeface="+mn-ea"/>
                <a:cs typeface="+mn-cs"/>
              </a:rPr>
              <a:t> one or more „</a:t>
            </a:r>
            <a:r>
              <a:rPr kumimoji="0" lang="et-EE" sz="2000" b="0" i="0" u="none" strike="noStrike" kern="1200" cap="none" spc="0" normalizeH="0" baseline="0" noProof="0" dirty="0">
                <a:ln>
                  <a:noFill/>
                </a:ln>
                <a:solidFill>
                  <a:srgbClr val="2F2F26"/>
                </a:solidFill>
                <a:effectLst/>
                <a:uLnTx/>
                <a:uFillTx/>
                <a:latin typeface="Calibri"/>
                <a:ea typeface="+mn-ea"/>
                <a:cs typeface="+mn-cs"/>
              </a:rPr>
              <a:t>P</a:t>
            </a:r>
            <a:r>
              <a:rPr kumimoji="0" lang="en-US" sz="2000" b="0" i="0" u="none" strike="noStrike" kern="1200" cap="none" spc="0" normalizeH="0" baseline="0" noProof="0" dirty="0" err="1">
                <a:ln>
                  <a:noFill/>
                </a:ln>
                <a:solidFill>
                  <a:srgbClr val="2F2F26"/>
                </a:solidFill>
                <a:effectLst/>
                <a:uLnTx/>
                <a:uFillTx/>
                <a:latin typeface="Calibri"/>
                <a:ea typeface="+mn-ea"/>
                <a:cs typeface="+mn-cs"/>
              </a:rPr>
              <a:t>ractice</a:t>
            </a:r>
            <a:r>
              <a:rPr kumimoji="0" lang="en-US" sz="2000" b="0" i="0" u="none" strike="noStrike" kern="1200" cap="none" spc="0" normalizeH="0" baseline="0" noProof="0" dirty="0">
                <a:ln>
                  <a:noFill/>
                </a:ln>
                <a:solidFill>
                  <a:srgbClr val="2F2F26"/>
                </a:solidFill>
                <a:effectLst/>
                <a:uLnTx/>
                <a:uFillTx/>
                <a:latin typeface="Calibri"/>
                <a:ea typeface="+mn-ea"/>
                <a:cs typeface="+mn-cs"/>
              </a:rPr>
              <a:t> </a:t>
            </a:r>
            <a:r>
              <a:rPr kumimoji="0" lang="et-EE" sz="2000" b="0" i="0" u="none" strike="noStrike" kern="1200" cap="none" spc="0" normalizeH="0" baseline="0" noProof="0" dirty="0">
                <a:ln>
                  <a:noFill/>
                </a:ln>
                <a:solidFill>
                  <a:srgbClr val="2F2F26"/>
                </a:solidFill>
                <a:effectLst/>
                <a:uLnTx/>
                <a:uFillTx/>
                <a:latin typeface="Calibri"/>
                <a:ea typeface="+mn-ea"/>
                <a:cs typeface="+mn-cs"/>
              </a:rPr>
              <a:t>A</a:t>
            </a:r>
            <a:r>
              <a:rPr kumimoji="0" lang="en-US" sz="2000" b="0" i="0" u="none" strike="noStrike" kern="1200" cap="none" spc="0" normalizeH="0" baseline="0" noProof="0" dirty="0" err="1">
                <a:ln>
                  <a:noFill/>
                </a:ln>
                <a:solidFill>
                  <a:srgbClr val="2F2F26"/>
                </a:solidFill>
                <a:effectLst/>
                <a:uLnTx/>
                <a:uFillTx/>
                <a:latin typeface="Calibri"/>
                <a:ea typeface="+mn-ea"/>
                <a:cs typeface="+mn-cs"/>
              </a:rPr>
              <a:t>bstract</a:t>
            </a:r>
            <a:r>
              <a:rPr kumimoji="0" lang="en-US" sz="2000" b="0" i="0" u="none" strike="noStrike" kern="1200" cap="none" spc="0" normalizeH="0" baseline="0" noProof="0" dirty="0">
                <a:ln>
                  <a:noFill/>
                </a:ln>
                <a:solidFill>
                  <a:srgbClr val="2F2F26"/>
                </a:solidFill>
                <a:effectLst/>
                <a:uLnTx/>
                <a:uFillTx/>
                <a:latin typeface="Calibri"/>
                <a:ea typeface="+mn-ea"/>
                <a:cs typeface="+mn-cs"/>
              </a:rPr>
              <a:t>(s)</a:t>
            </a:r>
            <a:r>
              <a:rPr kumimoji="0" lang="et-EE" sz="2000" b="0" i="0" u="none" strike="noStrike" kern="1200" cap="none" spc="0" normalizeH="0" baseline="0" noProof="0" dirty="0">
                <a:ln>
                  <a:noFill/>
                </a:ln>
                <a:solidFill>
                  <a:srgbClr val="2F2F26"/>
                </a:solidFill>
                <a:effectLst/>
                <a:uLnTx/>
                <a:uFillTx/>
                <a:latin typeface="Calibri"/>
                <a:ea typeface="+mn-ea"/>
                <a:cs typeface="+mn-cs"/>
              </a:rPr>
              <a: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t-EE" sz="2400" b="0" i="0" u="none" strike="noStrike" kern="1200" cap="none" spc="0" normalizeH="0" baseline="0" noProof="0" dirty="0" err="1">
                <a:ln>
                  <a:noFill/>
                </a:ln>
                <a:solidFill>
                  <a:srgbClr val="2F2F26"/>
                </a:solidFill>
                <a:effectLst/>
                <a:uLnTx/>
                <a:uFillTx/>
                <a:latin typeface="Calibri"/>
                <a:ea typeface="+mn-ea"/>
                <a:cs typeface="+mn-cs"/>
              </a:rPr>
              <a:t>Practice</a:t>
            </a:r>
            <a:r>
              <a:rPr kumimoji="0" lang="et-EE" sz="2400" b="0" i="0" u="none" strike="noStrike" kern="1200" cap="none" spc="0" normalizeH="0" baseline="0" noProof="0" dirty="0">
                <a:ln>
                  <a:noFill/>
                </a:ln>
                <a:solidFill>
                  <a:srgbClr val="2F2F26"/>
                </a:solidFill>
                <a:effectLst/>
                <a:uLnTx/>
                <a:uFillTx/>
                <a:latin typeface="Calibri"/>
                <a:ea typeface="+mn-ea"/>
                <a:cs typeface="+mn-cs"/>
              </a:rPr>
              <a:t> </a:t>
            </a:r>
            <a:r>
              <a:rPr kumimoji="0" lang="et-EE" sz="2400" b="0" i="0" u="none" strike="noStrike" kern="1200" cap="none" spc="0" normalizeH="0" baseline="0" noProof="0" dirty="0" err="1">
                <a:ln>
                  <a:noFill/>
                </a:ln>
                <a:solidFill>
                  <a:srgbClr val="2F2F26"/>
                </a:solidFill>
                <a:effectLst/>
                <a:uLnTx/>
                <a:uFillTx/>
                <a:latin typeface="Calibri"/>
                <a:ea typeface="+mn-ea"/>
                <a:cs typeface="+mn-cs"/>
              </a:rPr>
              <a:t>Abstracts</a:t>
            </a:r>
            <a:endParaRPr kumimoji="0" lang="en-US" sz="2400" b="0" i="0" u="none" strike="noStrike" kern="1200" cap="none" spc="0" normalizeH="0" baseline="0" noProof="0" dirty="0">
              <a:ln>
                <a:noFill/>
              </a:ln>
              <a:solidFill>
                <a:srgbClr val="2F2F26"/>
              </a:solidFill>
              <a:effectLst/>
              <a:uLnTx/>
              <a:uFillTx/>
              <a:latin typeface="Calibri"/>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srgbClr val="2F2F26"/>
                </a:solidFill>
                <a:effectLst/>
                <a:uLnTx/>
                <a:uFillTx/>
                <a:latin typeface="Calibri"/>
                <a:ea typeface="+mn-ea"/>
                <a:cs typeface="+mn-cs"/>
              </a:rPr>
              <a:t>Help to </a:t>
            </a:r>
            <a:r>
              <a:rPr kumimoji="0" lang="et-EE" sz="2000" b="0" i="0" u="none" strike="noStrike" kern="1200" cap="none" spc="0" normalizeH="0" baseline="0" noProof="0" dirty="0" err="1">
                <a:ln>
                  <a:noFill/>
                </a:ln>
                <a:solidFill>
                  <a:srgbClr val="2F2F26"/>
                </a:solidFill>
                <a:effectLst/>
                <a:uLnTx/>
                <a:uFillTx/>
                <a:latin typeface="Calibri"/>
                <a:ea typeface="+mn-ea"/>
                <a:cs typeface="+mn-cs"/>
              </a:rPr>
              <a:t>communicate</a:t>
            </a:r>
            <a:r>
              <a:rPr kumimoji="0" lang="en-US" sz="2000" b="0" i="0" u="none" strike="noStrike" kern="1200" cap="none" spc="0" normalizeH="0" baseline="0" noProof="0" dirty="0">
                <a:ln>
                  <a:noFill/>
                </a:ln>
                <a:solidFill>
                  <a:srgbClr val="2F2F26"/>
                </a:solidFill>
                <a:effectLst/>
                <a:uLnTx/>
                <a:uFillTx/>
                <a:latin typeface="Calibri"/>
                <a:ea typeface="+mn-ea"/>
                <a:cs typeface="+mn-cs"/>
              </a:rPr>
              <a:t> results of the project in a concise and easy understandable way to practitioners (farmers</a:t>
            </a:r>
            <a:r>
              <a:rPr kumimoji="0" lang="et-EE" sz="2000" b="0" i="0" u="none" strike="noStrike" kern="1200" cap="none" spc="0" normalizeH="0" baseline="0" noProof="0" dirty="0">
                <a:ln>
                  <a:noFill/>
                </a:ln>
                <a:solidFill>
                  <a:srgbClr val="2F2F26"/>
                </a:solidFill>
                <a:effectLst/>
                <a:uLnTx/>
                <a:uFillTx/>
                <a:latin typeface="Calibri"/>
                <a:ea typeface="+mn-ea"/>
                <a:cs typeface="+mn-cs"/>
              </a:rPr>
              <a:t>, </a:t>
            </a:r>
            <a:r>
              <a:rPr kumimoji="0" lang="et-EE" sz="2000" b="0" i="0" u="none" strike="noStrike" kern="1200" cap="none" spc="0" normalizeH="0" baseline="0" noProof="0" dirty="0" err="1">
                <a:ln>
                  <a:noFill/>
                </a:ln>
                <a:solidFill>
                  <a:srgbClr val="2F2F26"/>
                </a:solidFill>
                <a:effectLst/>
                <a:uLnTx/>
                <a:uFillTx/>
                <a:latin typeface="Calibri"/>
                <a:ea typeface="+mn-ea"/>
                <a:cs typeface="+mn-cs"/>
              </a:rPr>
              <a:t>researchers</a:t>
            </a:r>
            <a:r>
              <a:rPr kumimoji="0" lang="et-EE" sz="2000" b="0" i="0" u="none" strike="noStrike" kern="1200" cap="none" spc="0" normalizeH="0" baseline="0" noProof="0" dirty="0">
                <a:ln>
                  <a:noFill/>
                </a:ln>
                <a:solidFill>
                  <a:srgbClr val="2F2F26"/>
                </a:solidFill>
                <a:effectLst/>
                <a:uLnTx/>
                <a:uFillTx/>
                <a:latin typeface="Calibri"/>
                <a:ea typeface="+mn-ea"/>
                <a:cs typeface="+mn-cs"/>
              </a:rPr>
              <a:t> </a:t>
            </a:r>
            <a:r>
              <a:rPr kumimoji="0" lang="et-EE" sz="2000" b="0" i="0" u="none" strike="noStrike" kern="1200" cap="none" spc="0" normalizeH="0" baseline="0" noProof="0" dirty="0" err="1">
                <a:ln>
                  <a:noFill/>
                </a:ln>
                <a:solidFill>
                  <a:srgbClr val="2F2F26"/>
                </a:solidFill>
                <a:effectLst/>
                <a:uLnTx/>
                <a:uFillTx/>
                <a:latin typeface="Calibri"/>
                <a:ea typeface="+mn-ea"/>
                <a:cs typeface="+mn-cs"/>
              </a:rPr>
              <a:t>etc</a:t>
            </a:r>
            <a:r>
              <a:rPr kumimoji="0" lang="en-US" sz="2000" b="0" i="0" u="none" strike="noStrike" kern="1200" cap="none" spc="0" normalizeH="0" baseline="0" noProof="0" dirty="0">
                <a:ln>
                  <a:noFill/>
                </a:ln>
                <a:solidFill>
                  <a:srgbClr val="2F2F26"/>
                </a:solidFill>
                <a:effectLst/>
                <a:uLnTx/>
                <a:uFillTx/>
                <a:latin typeface="Calibri"/>
                <a:ea typeface="+mn-ea"/>
                <a:cs typeface="+mn-cs"/>
              </a:rPr>
              <a:t>)</a:t>
            </a:r>
            <a:endParaRPr kumimoji="0" lang="et-EE" sz="2000" b="0" i="0" u="none" strike="noStrike" kern="1200" cap="none" spc="0" normalizeH="0" baseline="0" noProof="0" dirty="0">
              <a:ln>
                <a:noFill/>
              </a:ln>
              <a:solidFill>
                <a:srgbClr val="2F2F26"/>
              </a:solidFill>
              <a:effectLst/>
              <a:uLnTx/>
              <a:uFillTx/>
              <a:latin typeface="Calibri"/>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t-EE" sz="2000" b="1" i="0" u="none" strike="noStrike" kern="1200" cap="none" spc="0" normalizeH="0" baseline="0" noProof="0" dirty="0">
                <a:ln>
                  <a:noFill/>
                </a:ln>
                <a:solidFill>
                  <a:srgbClr val="2F2F26"/>
                </a:solidFill>
                <a:effectLst/>
                <a:uLnTx/>
                <a:uFillTx/>
                <a:latin typeface="Calibri"/>
                <a:ea typeface="+mn-ea"/>
                <a:cs typeface="+mn-cs"/>
              </a:rPr>
              <a:t>G</a:t>
            </a:r>
            <a:r>
              <a:rPr kumimoji="0" lang="en-US" sz="2000" b="1" i="0" u="none" strike="noStrike" kern="1200" cap="none" spc="0" normalizeH="0" baseline="0" noProof="0" dirty="0" err="1">
                <a:ln>
                  <a:noFill/>
                </a:ln>
                <a:solidFill>
                  <a:srgbClr val="2F2F26"/>
                </a:solidFill>
                <a:effectLst/>
                <a:uLnTx/>
                <a:uFillTx/>
                <a:latin typeface="Calibri"/>
                <a:ea typeface="+mn-ea"/>
                <a:cs typeface="+mn-cs"/>
              </a:rPr>
              <a:t>ood</a:t>
            </a:r>
            <a:r>
              <a:rPr kumimoji="0" lang="en-US" sz="2000" b="1" i="0" u="none" strike="noStrike" kern="1200" cap="none" spc="0" normalizeH="0" baseline="0" noProof="0" dirty="0">
                <a:ln>
                  <a:noFill/>
                </a:ln>
                <a:solidFill>
                  <a:srgbClr val="2F2F26"/>
                </a:solidFill>
                <a:effectLst/>
                <a:uLnTx/>
                <a:uFillTx/>
                <a:latin typeface="Calibri"/>
                <a:ea typeface="+mn-ea"/>
                <a:cs typeface="+mn-cs"/>
              </a:rPr>
              <a:t> opportunity to disseminate information about the NIVA, the work done in all Use Cases and how the results of this work can be implemented into practice</a:t>
            </a:r>
            <a:endParaRPr kumimoji="0" lang="et-EE" sz="2000" b="1" i="0" u="none" strike="noStrike" kern="1200" cap="none" spc="0" normalizeH="0" baseline="0" noProof="0" dirty="0">
              <a:ln>
                <a:noFill/>
              </a:ln>
              <a:solidFill>
                <a:srgbClr val="2F2F26"/>
              </a:solidFill>
              <a:effectLst/>
              <a:uLnTx/>
              <a:uFillTx/>
              <a:latin typeface="Calibri"/>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t-EE" sz="2000" b="0" i="0" u="none" strike="noStrike" kern="1200" cap="none" spc="0" normalizeH="0" baseline="0" noProof="0" dirty="0">
                <a:ln>
                  <a:noFill/>
                </a:ln>
                <a:solidFill>
                  <a:srgbClr val="2F2F26"/>
                </a:solidFill>
                <a:effectLst/>
                <a:uLnTx/>
                <a:uFillTx/>
                <a:latin typeface="Calibri"/>
                <a:ea typeface="+mn-ea"/>
                <a:cs typeface="+mn-cs"/>
              </a:rPr>
              <a:t>In </a:t>
            </a:r>
            <a:r>
              <a:rPr kumimoji="0" lang="et-EE" sz="2000" b="0" i="0" u="none" strike="noStrike" kern="1200" cap="none" spc="0" normalizeH="0" baseline="0" noProof="0" dirty="0" err="1">
                <a:ln>
                  <a:noFill/>
                </a:ln>
                <a:solidFill>
                  <a:srgbClr val="2F2F26"/>
                </a:solidFill>
                <a:effectLst/>
                <a:uLnTx/>
                <a:uFillTx/>
                <a:latin typeface="Calibri"/>
                <a:ea typeface="+mn-ea"/>
                <a:cs typeface="+mn-cs"/>
              </a:rPr>
              <a:t>English</a:t>
            </a:r>
            <a:r>
              <a:rPr kumimoji="0" lang="et-EE" sz="2000" b="0" i="0" u="none" strike="noStrike" kern="1200" cap="none" spc="0" normalizeH="0" baseline="0" noProof="0" dirty="0">
                <a:ln>
                  <a:noFill/>
                </a:ln>
                <a:solidFill>
                  <a:srgbClr val="2F2F26"/>
                </a:solidFill>
                <a:effectLst/>
                <a:uLnTx/>
                <a:uFillTx/>
                <a:latin typeface="Calibri"/>
                <a:ea typeface="+mn-ea"/>
                <a:cs typeface="+mn-cs"/>
              </a:rPr>
              <a:t> + </a:t>
            </a:r>
            <a:r>
              <a:rPr kumimoji="0" lang="et-EE" sz="2000" b="0" i="0" u="none" strike="noStrike" kern="1200" cap="none" spc="0" normalizeH="0" baseline="0" noProof="0" dirty="0" err="1">
                <a:ln>
                  <a:noFill/>
                </a:ln>
                <a:solidFill>
                  <a:srgbClr val="2F2F26"/>
                </a:solidFill>
                <a:effectLst/>
                <a:uLnTx/>
                <a:uFillTx/>
                <a:latin typeface="Calibri"/>
                <a:ea typeface="+mn-ea"/>
                <a:cs typeface="+mn-cs"/>
              </a:rPr>
              <a:t>local</a:t>
            </a:r>
            <a:r>
              <a:rPr kumimoji="0" lang="et-EE" sz="2000" b="0" i="0" u="none" strike="noStrike" kern="1200" cap="none" spc="0" normalizeH="0" baseline="0" noProof="0" dirty="0">
                <a:ln>
                  <a:noFill/>
                </a:ln>
                <a:solidFill>
                  <a:srgbClr val="2F2F26"/>
                </a:solidFill>
                <a:effectLst/>
                <a:uLnTx/>
                <a:uFillTx/>
                <a:latin typeface="Calibri"/>
                <a:ea typeface="+mn-ea"/>
                <a:cs typeface="+mn-cs"/>
              </a:rPr>
              <a:t> </a:t>
            </a:r>
            <a:r>
              <a:rPr kumimoji="0" lang="et-EE" sz="2000" b="0" i="0" u="none" strike="noStrike" kern="1200" cap="none" spc="0" normalizeH="0" baseline="0" noProof="0" dirty="0" err="1">
                <a:ln>
                  <a:noFill/>
                </a:ln>
                <a:solidFill>
                  <a:srgbClr val="2F2F26"/>
                </a:solidFill>
                <a:effectLst/>
                <a:uLnTx/>
                <a:uFillTx/>
                <a:latin typeface="Calibri"/>
                <a:ea typeface="+mn-ea"/>
                <a:cs typeface="+mn-cs"/>
              </a:rPr>
              <a:t>language</a:t>
            </a:r>
            <a:endParaRPr kumimoji="0" lang="en-US" sz="2000" b="0" i="0" u="none" strike="noStrike" kern="1200" cap="none" spc="0" normalizeH="0" baseline="0" noProof="0" dirty="0">
              <a:ln>
                <a:noFill/>
              </a:ln>
              <a:solidFill>
                <a:srgbClr val="2F2F26"/>
              </a:solidFill>
              <a:effectLst/>
              <a:uLnTx/>
              <a:uFillTx/>
              <a:latin typeface="Calibri"/>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1" i="0" u="none" strike="noStrike" kern="1200" cap="none" spc="0" normalizeH="0" baseline="0" noProof="0" dirty="0">
              <a:ln>
                <a:noFill/>
              </a:ln>
              <a:solidFill>
                <a:srgbClr val="2F2F26"/>
              </a:solidFill>
              <a:effectLst/>
              <a:uLnTx/>
              <a:uFillTx/>
              <a:latin typeface="Calibri"/>
              <a:ea typeface="+mn-ea"/>
              <a:cs typeface="+mn-cs"/>
              <a:sym typeface="Wingdings" panose="05000000000000000000" pitchFamily="2" charset="2"/>
            </a:endParaRPr>
          </a:p>
        </p:txBody>
      </p:sp>
      <p:sp>
        <p:nvSpPr>
          <p:cNvPr id="2" name="Footer Placeholder 1"/>
          <p:cNvSpPr>
            <a:spLocks noGrp="1"/>
          </p:cNvSpPr>
          <p:nvPr>
            <p:ph type="ftr" sz="quarter" idx="11"/>
          </p:nvPr>
        </p:nvSpPr>
        <p:spPr>
          <a:xfrm>
            <a:off x="425668" y="6074979"/>
            <a:ext cx="5502165" cy="27316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30000" noProof="0" dirty="0">
                <a:ln>
                  <a:noFill/>
                </a:ln>
                <a:solidFill>
                  <a:prstClr val="black">
                    <a:tint val="75000"/>
                  </a:prstClr>
                </a:solidFill>
                <a:effectLst/>
                <a:uLnTx/>
                <a:uFillTx/>
                <a:latin typeface="Calibri"/>
                <a:ea typeface="+mn-ea"/>
                <a:cs typeface="+mn-cs"/>
              </a:rPr>
              <a:t>1</a:t>
            </a:r>
            <a:r>
              <a:rPr kumimoji="0" lang="en-US" sz="1200" b="1" i="0" u="none" strike="noStrike" kern="1200" cap="none" spc="0" normalizeH="0" baseline="0" noProof="0" dirty="0">
                <a:ln>
                  <a:noFill/>
                </a:ln>
                <a:solidFill>
                  <a:prstClr val="black">
                    <a:tint val="75000"/>
                  </a:prstClr>
                </a:solidFill>
                <a:effectLst/>
                <a:uLnTx/>
                <a:uFillTx/>
                <a:latin typeface="Calibri"/>
                <a:ea typeface="+mn-ea"/>
                <a:cs typeface="+mn-cs"/>
              </a:rPr>
              <a:t> European Innovation Partnership </a:t>
            </a:r>
            <a:r>
              <a:rPr kumimoji="0" lang="et-EE" sz="1200" b="1" i="0" u="none" strike="noStrike" kern="1200" cap="none" spc="0" normalizeH="0" baseline="0" noProof="0" dirty="0" err="1">
                <a:ln>
                  <a:noFill/>
                </a:ln>
                <a:solidFill>
                  <a:prstClr val="black">
                    <a:tint val="75000"/>
                  </a:prstClr>
                </a:solidFill>
                <a:effectLst/>
                <a:uLnTx/>
                <a:uFillTx/>
                <a:latin typeface="Calibri"/>
                <a:ea typeface="+mn-ea"/>
                <a:cs typeface="+mn-cs"/>
              </a:rPr>
              <a:t>for</a:t>
            </a:r>
            <a:r>
              <a:rPr kumimoji="0" lang="et-EE" sz="1200" b="1" i="0" u="none" strike="noStrike" kern="1200" cap="none" spc="0" normalizeH="0" baseline="0" noProof="0" dirty="0">
                <a:ln>
                  <a:noFill/>
                </a:ln>
                <a:solidFill>
                  <a:prstClr val="black">
                    <a:tint val="75000"/>
                  </a:prstClr>
                </a:solidFill>
                <a:effectLst/>
                <a:uLnTx/>
                <a:uFillTx/>
                <a:latin typeface="Calibri"/>
                <a:ea typeface="+mn-ea"/>
                <a:cs typeface="+mn-cs"/>
              </a:rPr>
              <a:t> </a:t>
            </a:r>
            <a:r>
              <a:rPr kumimoji="0" lang="en-US" sz="1200" b="1" i="0" u="none" strike="noStrike" kern="1200" cap="none" spc="0" normalizeH="0" baseline="0" noProof="0" dirty="0">
                <a:ln>
                  <a:noFill/>
                </a:ln>
                <a:solidFill>
                  <a:prstClr val="black">
                    <a:tint val="75000"/>
                  </a:prstClr>
                </a:solidFill>
                <a:effectLst/>
                <a:uLnTx/>
                <a:uFillTx/>
                <a:latin typeface="Calibri"/>
                <a:ea typeface="+mn-ea"/>
                <a:cs typeface="+mn-cs"/>
              </a:rPr>
              <a:t>Agricultural Productivity and Sustainability</a:t>
            </a:r>
          </a:p>
        </p:txBody>
      </p:sp>
    </p:spTree>
    <p:extLst>
      <p:ext uri="{BB962C8B-B14F-4D97-AF65-F5344CB8AC3E}">
        <p14:creationId xmlns:p14="http://schemas.microsoft.com/office/powerpoint/2010/main" val="1235362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B65B81-E679-774A-8BD0-334FBA13152D}"/>
              </a:ext>
            </a:extLst>
          </p:cNvPr>
          <p:cNvSpPr/>
          <p:nvPr/>
        </p:nvSpPr>
        <p:spPr>
          <a:xfrm>
            <a:off x="1" y="0"/>
            <a:ext cx="1902372" cy="346841"/>
          </a:xfrm>
          <a:custGeom>
            <a:avLst/>
            <a:gdLst>
              <a:gd name="connsiteX0" fmla="*/ 0 w 7367752"/>
              <a:gd name="connsiteY0" fmla="*/ 0 h 693683"/>
              <a:gd name="connsiteX1" fmla="*/ 7367752 w 7367752"/>
              <a:gd name="connsiteY1" fmla="*/ 0 h 693683"/>
              <a:gd name="connsiteX2" fmla="*/ 7367752 w 7367752"/>
              <a:gd name="connsiteY2" fmla="*/ 693683 h 693683"/>
              <a:gd name="connsiteX3" fmla="*/ 0 w 7367752"/>
              <a:gd name="connsiteY3" fmla="*/ 693683 h 693683"/>
              <a:gd name="connsiteX4" fmla="*/ 0 w 7367752"/>
              <a:gd name="connsiteY4" fmla="*/ 0 h 693683"/>
              <a:gd name="connsiteX0" fmla="*/ 0 w 7367752"/>
              <a:gd name="connsiteY0" fmla="*/ 0 h 693683"/>
              <a:gd name="connsiteX1" fmla="*/ 7367752 w 7367752"/>
              <a:gd name="connsiteY1" fmla="*/ 0 h 693683"/>
              <a:gd name="connsiteX2" fmla="*/ 7062952 w 7367752"/>
              <a:gd name="connsiteY2" fmla="*/ 693683 h 693683"/>
              <a:gd name="connsiteX3" fmla="*/ 0 w 7367752"/>
              <a:gd name="connsiteY3" fmla="*/ 693683 h 693683"/>
              <a:gd name="connsiteX4" fmla="*/ 0 w 7367752"/>
              <a:gd name="connsiteY4" fmla="*/ 0 h 69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7752" h="693683">
                <a:moveTo>
                  <a:pt x="0" y="0"/>
                </a:moveTo>
                <a:lnTo>
                  <a:pt x="7367752" y="0"/>
                </a:lnTo>
                <a:lnTo>
                  <a:pt x="7062952" y="693683"/>
                </a:lnTo>
                <a:lnTo>
                  <a:pt x="0" y="693683"/>
                </a:lnTo>
                <a:lnTo>
                  <a:pt x="0" y="0"/>
                </a:lnTo>
                <a:close/>
              </a:path>
            </a:pathLst>
          </a:custGeom>
          <a:solidFill>
            <a:srgbClr val="299B3B"/>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itle 11">
            <a:extLst>
              <a:ext uri="{FF2B5EF4-FFF2-40B4-BE49-F238E27FC236}">
                <a16:creationId xmlns:a16="http://schemas.microsoft.com/office/drawing/2014/main" id="{23BEF1D1-EC4A-994E-8EF8-53DED3BA58F5}"/>
              </a:ext>
            </a:extLst>
          </p:cNvPr>
          <p:cNvSpPr>
            <a:spLocks noGrp="1"/>
          </p:cNvSpPr>
          <p:nvPr>
            <p:ph type="title"/>
          </p:nvPr>
        </p:nvSpPr>
        <p:spPr>
          <a:xfrm>
            <a:off x="457200" y="750340"/>
            <a:ext cx="8229600" cy="571500"/>
          </a:xfrm>
        </p:spPr>
        <p:txBody>
          <a:bodyPr>
            <a:noAutofit/>
          </a:bodyPr>
          <a:lstStyle/>
          <a:p>
            <a:pPr algn="l"/>
            <a:r>
              <a:rPr lang="et-EE" sz="3200" dirty="0">
                <a:solidFill>
                  <a:srgbClr val="299B3B"/>
                </a:solidFill>
              </a:rPr>
              <a:t>NIVA D5.7 and D5.8</a:t>
            </a:r>
            <a:endParaRPr lang="en-US" sz="3200" dirty="0">
              <a:solidFill>
                <a:srgbClr val="299B3B"/>
              </a:solidFill>
            </a:endParaRPr>
          </a:p>
        </p:txBody>
      </p:sp>
      <p:sp>
        <p:nvSpPr>
          <p:cNvPr id="15" name="CuadroTexto 14">
            <a:extLst>
              <a:ext uri="{FF2B5EF4-FFF2-40B4-BE49-F238E27FC236}">
                <a16:creationId xmlns:a16="http://schemas.microsoft.com/office/drawing/2014/main" id="{A38DD675-61C0-4A3A-9AF6-F6D64723F2E8}"/>
              </a:ext>
            </a:extLst>
          </p:cNvPr>
          <p:cNvSpPr txBox="1"/>
          <p:nvPr/>
        </p:nvSpPr>
        <p:spPr>
          <a:xfrm>
            <a:off x="624698" y="1725339"/>
            <a:ext cx="8609308" cy="4487382"/>
          </a:xfrm>
          <a:prstGeom prst="rect">
            <a:avLst/>
          </a:prstGeom>
          <a:noFill/>
        </p:spPr>
        <p:txBody>
          <a:bodyPr wrap="square" lIns="91440" tIns="45720" rIns="91440" bIns="45720" anchor="t">
            <a:spAutoFit/>
          </a:bodyPr>
          <a:lstStyle/>
          <a:p>
            <a:pPr marL="342900" indent="-342900">
              <a:spcBef>
                <a:spcPct val="20000"/>
              </a:spcBef>
              <a:buFont typeface="Arial"/>
              <a:buChar char="•"/>
              <a:defRPr/>
            </a:pPr>
            <a:r>
              <a:rPr kumimoji="0" lang="et-EE" sz="2400" b="0" i="0" u="none" strike="noStrike" kern="1200" cap="none" spc="0" normalizeH="0" baseline="0" noProof="0" dirty="0" err="1">
                <a:ln>
                  <a:noFill/>
                </a:ln>
                <a:effectLst/>
                <a:uLnTx/>
                <a:uFillTx/>
                <a:latin typeface="Calibri"/>
                <a:ea typeface="+mn-ea"/>
                <a:cs typeface="+mn-cs"/>
              </a:rPr>
              <a:t>Practice</a:t>
            </a:r>
            <a:r>
              <a:rPr kumimoji="0" lang="et-EE" sz="2400" b="0" i="0" u="none" strike="noStrike" kern="1200" cap="none" spc="0" normalizeH="0" baseline="0" noProof="0" dirty="0">
                <a:ln>
                  <a:noFill/>
                </a:ln>
                <a:effectLst/>
                <a:uLnTx/>
                <a:uFillTx/>
                <a:latin typeface="Calibri"/>
                <a:ea typeface="+mn-ea"/>
                <a:cs typeface="+mn-cs"/>
              </a:rPr>
              <a:t> </a:t>
            </a:r>
            <a:r>
              <a:rPr kumimoji="0" lang="et-EE" sz="2400" b="0" i="0" u="none" strike="noStrike" kern="1200" cap="none" spc="0" normalizeH="0" baseline="0" noProof="0" dirty="0" err="1">
                <a:ln>
                  <a:noFill/>
                </a:ln>
                <a:effectLst/>
                <a:uLnTx/>
                <a:uFillTx/>
                <a:latin typeface="Calibri"/>
                <a:ea typeface="+mn-ea"/>
                <a:cs typeface="+mn-cs"/>
              </a:rPr>
              <a:t>Abstracts</a:t>
            </a:r>
            <a:r>
              <a:rPr kumimoji="0" lang="et-EE" sz="2400" b="0" i="0" u="none" strike="noStrike" kern="1200" cap="none" spc="0" normalizeH="0" baseline="0" noProof="0" dirty="0">
                <a:ln>
                  <a:noFill/>
                </a:ln>
                <a:effectLst/>
                <a:uLnTx/>
                <a:uFillTx/>
                <a:latin typeface="Calibri"/>
                <a:ea typeface="+mn-ea"/>
                <a:cs typeface="+mn-cs"/>
              </a:rPr>
              <a:t> </a:t>
            </a:r>
            <a:r>
              <a:rPr kumimoji="0" lang="et-EE" sz="2400" b="0" i="0" u="none" strike="noStrike" kern="1200" cap="none" spc="0" normalizeH="0" baseline="0" noProof="0" dirty="0" err="1">
                <a:ln>
                  <a:noFill/>
                </a:ln>
                <a:effectLst/>
                <a:uLnTx/>
                <a:uFillTx/>
                <a:latin typeface="Calibri"/>
                <a:ea typeface="+mn-ea"/>
                <a:cs typeface="+mn-cs"/>
              </a:rPr>
              <a:t>to</a:t>
            </a:r>
            <a:r>
              <a:rPr kumimoji="0" lang="et-EE" sz="2400" b="0" i="0" u="none" strike="noStrike" kern="1200" cap="none" spc="0" normalizeH="0" baseline="0" noProof="0" dirty="0">
                <a:ln>
                  <a:noFill/>
                </a:ln>
                <a:effectLst/>
                <a:uLnTx/>
                <a:uFillTx/>
                <a:latin typeface="Calibri"/>
                <a:ea typeface="+mn-ea"/>
                <a:cs typeface="+mn-cs"/>
              </a:rPr>
              <a:t> </a:t>
            </a:r>
            <a:r>
              <a:rPr kumimoji="0" lang="et-EE" sz="2400" b="0" i="0" u="none" strike="noStrike" kern="1200" cap="none" spc="0" normalizeH="0" baseline="0" noProof="0" dirty="0" err="1">
                <a:ln>
                  <a:noFill/>
                </a:ln>
                <a:effectLst/>
                <a:uLnTx/>
                <a:uFillTx/>
                <a:latin typeface="Calibri"/>
                <a:ea typeface="+mn-ea"/>
                <a:cs typeface="+mn-cs"/>
              </a:rPr>
              <a:t>be</a:t>
            </a:r>
            <a:r>
              <a:rPr kumimoji="0" lang="et-EE" sz="2400" b="0" i="0" u="none" strike="noStrike" kern="1200" cap="none" spc="0" normalizeH="0" baseline="0" noProof="0" dirty="0">
                <a:ln>
                  <a:noFill/>
                </a:ln>
                <a:effectLst/>
                <a:uLnTx/>
                <a:uFillTx/>
                <a:latin typeface="Calibri"/>
                <a:ea typeface="+mn-ea"/>
                <a:cs typeface="+mn-cs"/>
              </a:rPr>
              <a:t> </a:t>
            </a:r>
            <a:r>
              <a:rPr kumimoji="0" lang="et-EE" sz="2400" b="0" i="0" u="none" strike="noStrike" kern="1200" cap="none" spc="0" normalizeH="0" baseline="0" noProof="0" dirty="0" err="1">
                <a:ln>
                  <a:noFill/>
                </a:ln>
                <a:effectLst/>
                <a:uLnTx/>
                <a:uFillTx/>
                <a:latin typeface="Calibri"/>
                <a:ea typeface="+mn-ea"/>
                <a:cs typeface="+mn-cs"/>
              </a:rPr>
              <a:t>submitted</a:t>
            </a:r>
            <a:r>
              <a:rPr kumimoji="0" lang="et-EE" sz="2400" b="0" i="0" u="none" strike="noStrike" kern="1200" cap="none" spc="0" normalizeH="0" baseline="0" noProof="0" dirty="0">
                <a:ln>
                  <a:noFill/>
                </a:ln>
                <a:effectLst/>
                <a:uLnTx/>
                <a:uFillTx/>
                <a:latin typeface="Calibri"/>
                <a:ea typeface="+mn-ea"/>
                <a:cs typeface="+mn-cs"/>
              </a:rPr>
              <a:t> </a:t>
            </a:r>
            <a:r>
              <a:rPr kumimoji="0" lang="et-EE" sz="2400" b="0" i="0" u="none" strike="noStrike" kern="1200" cap="none" spc="0" normalizeH="0" baseline="0" noProof="0" dirty="0" err="1">
                <a:ln>
                  <a:noFill/>
                </a:ln>
                <a:effectLst/>
                <a:uLnTx/>
                <a:uFillTx/>
                <a:latin typeface="Calibri"/>
                <a:ea typeface="+mn-ea"/>
                <a:cs typeface="+mn-cs"/>
              </a:rPr>
              <a:t>twice</a:t>
            </a:r>
            <a:r>
              <a:rPr lang="et-EE" sz="2400" dirty="0">
                <a:latin typeface="Calibri"/>
              </a:rPr>
              <a:t> </a:t>
            </a:r>
            <a:endParaRPr lang="en-US" sz="2400" b="0" i="0" u="none" strike="noStrike" kern="1200" cap="none" spc="0" normalizeH="0" baseline="0" noProof="0">
              <a:ln>
                <a:noFill/>
              </a:ln>
              <a:effectLst/>
              <a:uLnTx/>
              <a:uFillTx/>
              <a:latin typeface="Calibri"/>
              <a:cs typeface="Calibri"/>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t-EE" sz="2000" b="0" i="0" u="none" strike="noStrike" kern="1200" cap="none" spc="0" normalizeH="0" baseline="0" noProof="0" dirty="0">
                <a:ln>
                  <a:noFill/>
                </a:ln>
                <a:effectLst/>
                <a:uLnTx/>
                <a:uFillTx/>
                <a:latin typeface="Calibri"/>
                <a:ea typeface="+mn-ea"/>
                <a:cs typeface="+mn-cs"/>
              </a:rPr>
              <a:t>D5.7 </a:t>
            </a:r>
            <a:r>
              <a:rPr kumimoji="0" lang="et-EE" sz="2000" b="0" i="0" u="none" strike="noStrike" kern="1200" cap="none" spc="0" normalizeH="0" baseline="0" noProof="0" dirty="0" err="1">
                <a:ln>
                  <a:noFill/>
                </a:ln>
                <a:effectLst/>
                <a:uLnTx/>
                <a:uFillTx/>
                <a:latin typeface="Calibri"/>
                <a:ea typeface="+mn-ea"/>
                <a:cs typeface="+mn-cs"/>
              </a:rPr>
              <a:t>Practice</a:t>
            </a:r>
            <a:r>
              <a:rPr kumimoji="0" lang="et-EE" sz="2000" b="0" i="0" u="none" strike="noStrike" kern="1200" cap="none" spc="0" normalizeH="0" baseline="0" noProof="0" dirty="0">
                <a:ln>
                  <a:noFill/>
                </a:ln>
                <a:effectLst/>
                <a:uLnTx/>
                <a:uFillTx/>
                <a:latin typeface="Calibri"/>
                <a:ea typeface="+mn-ea"/>
                <a:cs typeface="+mn-cs"/>
              </a:rPr>
              <a:t> </a:t>
            </a:r>
            <a:r>
              <a:rPr kumimoji="0" lang="et-EE" sz="2000" b="0" i="0" u="none" strike="noStrike" kern="1200" cap="none" spc="0" normalizeH="0" baseline="0" noProof="0" dirty="0" err="1">
                <a:ln>
                  <a:noFill/>
                </a:ln>
                <a:effectLst/>
                <a:uLnTx/>
                <a:uFillTx/>
                <a:latin typeface="Calibri"/>
                <a:ea typeface="+mn-ea"/>
                <a:cs typeface="+mn-cs"/>
              </a:rPr>
              <a:t>Abstracts</a:t>
            </a:r>
            <a:r>
              <a:rPr kumimoji="0" lang="et-EE" sz="2000" b="0" i="0" u="none" strike="noStrike" kern="1200" cap="none" spc="0" normalizeH="0" baseline="0" noProof="0" dirty="0">
                <a:ln>
                  <a:noFill/>
                </a:ln>
                <a:effectLst/>
                <a:uLnTx/>
                <a:uFillTx/>
                <a:latin typeface="Calibri"/>
                <a:ea typeface="+mn-ea"/>
                <a:cs typeface="+mn-cs"/>
              </a:rPr>
              <a:t> – 1</a:t>
            </a:r>
            <a:r>
              <a:rPr kumimoji="0" lang="et-EE" sz="2000" b="0" i="0" u="none" strike="noStrike" kern="1200" cap="none" spc="0" normalizeH="0" baseline="30000" noProof="0" dirty="0">
                <a:ln>
                  <a:noFill/>
                </a:ln>
                <a:effectLst/>
                <a:uLnTx/>
                <a:uFillTx/>
                <a:latin typeface="Calibri"/>
                <a:ea typeface="+mn-ea"/>
                <a:cs typeface="+mn-cs"/>
              </a:rPr>
              <a:t>st</a:t>
            </a:r>
            <a:r>
              <a:rPr kumimoji="0" lang="et-EE" sz="2000" b="0" i="0" u="none" strike="noStrike" kern="1200" cap="none" spc="0" normalizeH="0" baseline="0" noProof="0" dirty="0">
                <a:ln>
                  <a:noFill/>
                </a:ln>
                <a:effectLst/>
                <a:uLnTx/>
                <a:uFillTx/>
                <a:latin typeface="Calibri"/>
                <a:ea typeface="+mn-ea"/>
                <a:cs typeface="+mn-cs"/>
              </a:rPr>
              <a:t> </a:t>
            </a:r>
            <a:r>
              <a:rPr kumimoji="0" lang="et-EE" sz="2000" b="0" i="0" u="none" strike="noStrike" kern="1200" cap="none" spc="0" normalizeH="0" baseline="0" noProof="0" dirty="0" err="1">
                <a:ln>
                  <a:noFill/>
                </a:ln>
                <a:effectLst/>
                <a:uLnTx/>
                <a:uFillTx/>
                <a:latin typeface="Calibri"/>
                <a:ea typeface="+mn-ea"/>
                <a:cs typeface="+mn-cs"/>
              </a:rPr>
              <a:t>Round</a:t>
            </a:r>
            <a:r>
              <a:rPr kumimoji="0" lang="et-EE" sz="2000" b="0" i="0" u="none" strike="noStrike" kern="1200" cap="none" spc="0" normalizeH="0" baseline="0" noProof="0" dirty="0">
                <a:ln>
                  <a:noFill/>
                </a:ln>
                <a:effectLst/>
                <a:uLnTx/>
                <a:uFillTx/>
                <a:latin typeface="Calibri"/>
                <a:ea typeface="+mn-ea"/>
                <a:cs typeface="+mn-cs"/>
              </a:rPr>
              <a:t> </a:t>
            </a:r>
            <a:r>
              <a:rPr kumimoji="0" lang="et-EE" sz="2000" b="0" i="0" u="none" strike="noStrike" kern="1200" cap="none" spc="0" normalizeH="0" baseline="0" noProof="0" dirty="0">
                <a:ln>
                  <a:noFill/>
                </a:ln>
                <a:effectLst/>
                <a:uLnTx/>
                <a:uFillTx/>
                <a:latin typeface="Arial"/>
                <a:cs typeface="Arial"/>
              </a:rPr>
              <a:t>→</a:t>
            </a:r>
            <a:r>
              <a:rPr kumimoji="0" lang="et-EE" sz="2000" b="0" i="0" u="none" strike="noStrike" kern="1200" cap="none" spc="0" normalizeH="0" baseline="0" noProof="0" dirty="0">
                <a:ln>
                  <a:noFill/>
                </a:ln>
                <a:effectLst/>
                <a:uLnTx/>
                <a:uFillTx/>
                <a:latin typeface="Calibri"/>
                <a:ea typeface="+mn-ea"/>
                <a:cs typeface="+mn-cs"/>
              </a:rPr>
              <a:t> M18</a:t>
            </a:r>
            <a:endParaRPr lang="et-EE" sz="2000" b="0" i="0" u="none" strike="noStrike" kern="1200" cap="none" spc="0" normalizeH="0" baseline="0" noProof="0">
              <a:ln>
                <a:noFill/>
              </a:ln>
              <a:effectLst/>
              <a:uLnTx/>
              <a:uFillTx/>
              <a:latin typeface="Calibri"/>
              <a:cs typeface="Calibri"/>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t-EE" sz="2000" b="0" i="0" u="none" strike="noStrike" kern="1200" cap="none" spc="0" normalizeH="0" baseline="0" noProof="0" dirty="0">
                <a:ln>
                  <a:noFill/>
                </a:ln>
                <a:effectLst/>
                <a:uLnTx/>
                <a:uFillTx/>
                <a:latin typeface="Calibri"/>
                <a:ea typeface="+mn-ea"/>
                <a:cs typeface="+mn-cs"/>
              </a:rPr>
              <a:t>D5.8 </a:t>
            </a:r>
            <a:r>
              <a:rPr kumimoji="0" lang="et-EE" sz="2000" b="0" i="0" u="none" strike="noStrike" kern="1200" cap="none" spc="0" normalizeH="0" baseline="0" noProof="0" dirty="0" err="1">
                <a:ln>
                  <a:noFill/>
                </a:ln>
                <a:effectLst/>
                <a:uLnTx/>
                <a:uFillTx/>
                <a:latin typeface="Calibri"/>
                <a:ea typeface="+mn-ea"/>
                <a:cs typeface="+mn-cs"/>
              </a:rPr>
              <a:t>Practice</a:t>
            </a:r>
            <a:r>
              <a:rPr kumimoji="0" lang="et-EE" sz="2000" b="0" i="0" u="none" strike="noStrike" kern="1200" cap="none" spc="0" normalizeH="0" baseline="0" noProof="0" dirty="0">
                <a:ln>
                  <a:noFill/>
                </a:ln>
                <a:effectLst/>
                <a:uLnTx/>
                <a:uFillTx/>
                <a:latin typeface="Calibri"/>
                <a:ea typeface="+mn-ea"/>
                <a:cs typeface="+mn-cs"/>
              </a:rPr>
              <a:t> </a:t>
            </a:r>
            <a:r>
              <a:rPr kumimoji="0" lang="et-EE" sz="2000" b="0" i="0" u="none" strike="noStrike" kern="1200" cap="none" spc="0" normalizeH="0" baseline="0" noProof="0" dirty="0" err="1">
                <a:ln>
                  <a:noFill/>
                </a:ln>
                <a:effectLst/>
                <a:uLnTx/>
                <a:uFillTx/>
                <a:latin typeface="Calibri"/>
                <a:ea typeface="+mn-ea"/>
                <a:cs typeface="+mn-cs"/>
              </a:rPr>
              <a:t>Abstracts</a:t>
            </a:r>
            <a:r>
              <a:rPr kumimoji="0" lang="et-EE" sz="2000" b="0" i="0" u="none" strike="noStrike" kern="1200" cap="none" spc="0" normalizeH="0" baseline="0" noProof="0" dirty="0">
                <a:ln>
                  <a:noFill/>
                </a:ln>
                <a:effectLst/>
                <a:uLnTx/>
                <a:uFillTx/>
                <a:latin typeface="Calibri"/>
                <a:ea typeface="+mn-ea"/>
                <a:cs typeface="+mn-cs"/>
              </a:rPr>
              <a:t> – 2</a:t>
            </a:r>
            <a:r>
              <a:rPr kumimoji="0" lang="et-EE" sz="2000" b="0" i="0" u="none" strike="noStrike" kern="1200" cap="none" spc="0" normalizeH="0" baseline="30000" noProof="0" dirty="0">
                <a:ln>
                  <a:noFill/>
                </a:ln>
                <a:effectLst/>
                <a:uLnTx/>
                <a:uFillTx/>
                <a:latin typeface="Calibri"/>
                <a:ea typeface="+mn-ea"/>
                <a:cs typeface="+mn-cs"/>
              </a:rPr>
              <a:t>nd</a:t>
            </a:r>
            <a:r>
              <a:rPr kumimoji="0" lang="et-EE" sz="2000" b="0" i="0" u="none" strike="noStrike" kern="1200" cap="none" spc="0" normalizeH="0" baseline="0" noProof="0" dirty="0">
                <a:ln>
                  <a:noFill/>
                </a:ln>
                <a:effectLst/>
                <a:uLnTx/>
                <a:uFillTx/>
                <a:latin typeface="Calibri"/>
                <a:ea typeface="+mn-ea"/>
                <a:cs typeface="+mn-cs"/>
              </a:rPr>
              <a:t> </a:t>
            </a:r>
            <a:r>
              <a:rPr kumimoji="0" lang="et-EE" sz="2000" b="0" i="0" u="none" strike="noStrike" kern="1200" cap="none" spc="0" normalizeH="0" baseline="0" noProof="0" dirty="0" err="1">
                <a:ln>
                  <a:noFill/>
                </a:ln>
                <a:effectLst/>
                <a:uLnTx/>
                <a:uFillTx/>
                <a:latin typeface="Calibri"/>
                <a:ea typeface="+mn-ea"/>
                <a:cs typeface="+mn-cs"/>
              </a:rPr>
              <a:t>Round</a:t>
            </a:r>
            <a:r>
              <a:rPr kumimoji="0" lang="et-EE" sz="2000" b="0" i="0" u="none" strike="noStrike" kern="1200" cap="none" spc="0" normalizeH="0" baseline="0" noProof="0" dirty="0">
                <a:ln>
                  <a:noFill/>
                </a:ln>
                <a:effectLst/>
                <a:uLnTx/>
                <a:uFillTx/>
                <a:latin typeface="Calibri"/>
                <a:ea typeface="+mn-ea"/>
                <a:cs typeface="+mn-cs"/>
              </a:rPr>
              <a:t> </a:t>
            </a:r>
            <a:r>
              <a:rPr kumimoji="0" lang="et-EE" sz="2000" b="0" i="0" u="none" strike="noStrike" kern="1200" cap="none" spc="0" normalizeH="0" baseline="0" noProof="0" dirty="0">
                <a:ln>
                  <a:noFill/>
                </a:ln>
                <a:effectLst/>
                <a:uLnTx/>
                <a:uFillTx/>
                <a:latin typeface="Arial"/>
                <a:cs typeface="Arial"/>
              </a:rPr>
              <a:t>→</a:t>
            </a:r>
            <a:r>
              <a:rPr kumimoji="0" lang="et-EE" sz="2000" b="0" i="0" u="none" strike="noStrike" kern="1200" cap="none" spc="0" normalizeH="0" baseline="0" noProof="0" dirty="0">
                <a:ln>
                  <a:noFill/>
                </a:ln>
                <a:effectLst/>
                <a:uLnTx/>
                <a:uFillTx/>
                <a:latin typeface="Calibri"/>
                <a:ea typeface="+mn-ea"/>
                <a:cs typeface="+mn-cs"/>
              </a:rPr>
              <a:t> M36</a:t>
            </a:r>
            <a:endParaRPr lang="et-EE" sz="2000" b="0" i="0" u="none" strike="noStrike" kern="1200" cap="none" spc="0" normalizeH="0" baseline="0" noProof="0">
              <a:ln>
                <a:noFill/>
              </a:ln>
              <a:effectLst/>
              <a:uLnTx/>
              <a:uFillTx/>
              <a:latin typeface="Calibri"/>
              <a:cs typeface="Calibri"/>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t-EE" sz="2000" b="0" i="0" u="none" strike="noStrike" kern="1200" cap="none" spc="0" normalizeH="0" baseline="0" noProof="0" err="1">
                <a:ln>
                  <a:noFill/>
                </a:ln>
                <a:effectLst/>
                <a:uLnTx/>
                <a:uFillTx/>
                <a:latin typeface="Calibri"/>
                <a:ea typeface="+mn-ea"/>
                <a:cs typeface="+mn-cs"/>
              </a:rPr>
              <a:t>According</a:t>
            </a:r>
            <a:r>
              <a:rPr kumimoji="0" lang="et-EE" sz="2000" b="0" i="0" u="none" strike="noStrike" kern="1200" cap="none" spc="0" normalizeH="0" baseline="0" noProof="0" dirty="0">
                <a:ln>
                  <a:noFill/>
                </a:ln>
                <a:effectLst/>
                <a:uLnTx/>
                <a:uFillTx/>
                <a:latin typeface="Calibri"/>
                <a:ea typeface="+mn-ea"/>
                <a:cs typeface="+mn-cs"/>
              </a:rPr>
              <a:t> </a:t>
            </a:r>
            <a:r>
              <a:rPr kumimoji="0" lang="et-EE" sz="2000" b="0" i="0" u="none" strike="noStrike" kern="1200" cap="none" spc="0" normalizeH="0" baseline="0" noProof="0" err="1">
                <a:ln>
                  <a:noFill/>
                </a:ln>
                <a:effectLst/>
                <a:uLnTx/>
                <a:uFillTx/>
                <a:latin typeface="Calibri"/>
                <a:ea typeface="+mn-ea"/>
                <a:cs typeface="+mn-cs"/>
              </a:rPr>
              <a:t>to</a:t>
            </a:r>
            <a:r>
              <a:rPr kumimoji="0" lang="et-EE" sz="2000" b="0" i="0" u="none" strike="noStrike" kern="1200" cap="none" spc="0" normalizeH="0" baseline="0" noProof="0" dirty="0">
                <a:ln>
                  <a:noFill/>
                </a:ln>
                <a:effectLst/>
                <a:uLnTx/>
                <a:uFillTx/>
                <a:latin typeface="Calibri"/>
                <a:ea typeface="+mn-ea"/>
                <a:cs typeface="+mn-cs"/>
              </a:rPr>
              <a:t> Grant </a:t>
            </a:r>
            <a:r>
              <a:rPr kumimoji="0" lang="et-EE" sz="2000" b="0" i="0" u="none" strike="noStrike" kern="1200" cap="none" spc="0" normalizeH="0" baseline="0" noProof="0" err="1">
                <a:ln>
                  <a:noFill/>
                </a:ln>
                <a:effectLst/>
                <a:uLnTx/>
                <a:uFillTx/>
                <a:latin typeface="Calibri"/>
                <a:ea typeface="+mn-ea"/>
                <a:cs typeface="+mn-cs"/>
              </a:rPr>
              <a:t>Agreement</a:t>
            </a:r>
            <a:r>
              <a:rPr kumimoji="0" lang="et-EE" sz="2000" b="0" i="0" u="none" strike="noStrike" kern="1200" cap="none" spc="0" normalizeH="0" baseline="0" noProof="0" dirty="0">
                <a:ln>
                  <a:noFill/>
                </a:ln>
                <a:effectLst/>
                <a:uLnTx/>
                <a:uFillTx/>
                <a:latin typeface="Calibri"/>
                <a:ea typeface="+mn-ea"/>
                <a:cs typeface="+mn-cs"/>
              </a:rPr>
              <a:t> </a:t>
            </a:r>
            <a:r>
              <a:rPr kumimoji="0" lang="en-US" sz="2000" b="0" i="0" u="none" strike="noStrike" kern="1200" cap="none" spc="0" normalizeH="0" baseline="0" noProof="0" dirty="0">
                <a:ln>
                  <a:noFill/>
                </a:ln>
                <a:effectLst/>
                <a:uLnTx/>
                <a:uFillTx/>
                <a:latin typeface="Calibri"/>
                <a:ea typeface="+mn-ea"/>
                <a:cs typeface="+mn-cs"/>
              </a:rPr>
              <a:t>13 Practice Abstracts</a:t>
            </a:r>
            <a:r>
              <a:rPr kumimoji="0" lang="et-EE" sz="2000" b="0" i="0" u="none" strike="noStrike" kern="1200" cap="none" spc="0" normalizeH="0" baseline="0" noProof="0" dirty="0">
                <a:ln>
                  <a:noFill/>
                </a:ln>
                <a:effectLst/>
                <a:uLnTx/>
                <a:uFillTx/>
                <a:latin typeface="Calibri"/>
                <a:ea typeface="+mn-ea"/>
                <a:cs typeface="+mn-cs"/>
              </a:rPr>
              <a:t> </a:t>
            </a:r>
            <a:r>
              <a:rPr kumimoji="0" lang="en-US" sz="2000" b="0" i="0" u="none" strike="noStrike" kern="1200" cap="none" spc="0" normalizeH="0" baseline="0" noProof="0" dirty="0">
                <a:ln>
                  <a:noFill/>
                </a:ln>
                <a:effectLst/>
                <a:uLnTx/>
                <a:uFillTx/>
                <a:latin typeface="Calibri"/>
                <a:ea typeface="+mn-ea"/>
                <a:cs typeface="+mn-cs"/>
              </a:rPr>
              <a:t>at least</a:t>
            </a:r>
            <a:r>
              <a:rPr kumimoji="0" lang="et-EE" sz="2000" b="0" i="0" u="none" strike="noStrike" kern="1200" cap="none" spc="0" normalizeH="0" baseline="0" noProof="0" dirty="0">
                <a:ln>
                  <a:noFill/>
                </a:ln>
                <a:effectLst/>
                <a:uLnTx/>
                <a:uFillTx/>
                <a:latin typeface="Calibri"/>
                <a:ea typeface="+mn-ea"/>
                <a:cs typeface="+mn-cs"/>
              </a:rPr>
              <a:t>,</a:t>
            </a:r>
            <a:r>
              <a:rPr kumimoji="0" lang="en-US" sz="2000" b="0" i="0" u="none" strike="noStrike" kern="1200" cap="none" spc="0" normalizeH="0" baseline="0" noProof="0" dirty="0">
                <a:ln>
                  <a:noFill/>
                </a:ln>
                <a:effectLst/>
                <a:uLnTx/>
                <a:uFillTx/>
                <a:latin typeface="Calibri"/>
                <a:ea typeface="+mn-ea"/>
                <a:cs typeface="+mn-cs"/>
              </a:rPr>
              <a:t> 5 </a:t>
            </a:r>
            <a:r>
              <a:rPr kumimoji="0" lang="et-EE" sz="2000" b="0" i="0" u="none" strike="noStrike" kern="1200" cap="none" spc="0" normalizeH="0" baseline="0" noProof="0" err="1">
                <a:ln>
                  <a:noFill/>
                </a:ln>
                <a:effectLst/>
                <a:uLnTx/>
                <a:uFillTx/>
                <a:latin typeface="Calibri"/>
                <a:ea typeface="+mn-ea"/>
                <a:cs typeface="+mn-cs"/>
              </a:rPr>
              <a:t>to</a:t>
            </a:r>
            <a:r>
              <a:rPr kumimoji="0" lang="en-US" sz="2000" b="0" i="0" u="none" strike="noStrike" kern="1200" cap="none" spc="0" normalizeH="0" baseline="0" noProof="0" dirty="0">
                <a:ln>
                  <a:noFill/>
                </a:ln>
                <a:effectLst/>
                <a:uLnTx/>
                <a:uFillTx/>
                <a:latin typeface="Calibri"/>
                <a:ea typeface="+mn-ea"/>
                <a:cs typeface="+mn-cs"/>
              </a:rPr>
              <a:t> be submitted as part of </a:t>
            </a:r>
            <a:r>
              <a:rPr kumimoji="0" lang="et-EE" sz="2000" b="0" i="0" u="none" strike="noStrike" kern="1200" cap="none" spc="0" normalizeH="0" baseline="0" noProof="0" dirty="0">
                <a:ln>
                  <a:noFill/>
                </a:ln>
                <a:effectLst/>
                <a:uLnTx/>
                <a:uFillTx/>
                <a:latin typeface="Calibri"/>
                <a:ea typeface="+mn-ea"/>
                <a:cs typeface="+mn-cs"/>
              </a:rPr>
              <a:t>D5.7, </a:t>
            </a:r>
            <a:r>
              <a:rPr kumimoji="0" lang="et-EE" sz="2000" b="0" i="0" u="none" strike="noStrike" kern="1200" cap="none" spc="0" normalizeH="0" baseline="0" noProof="0" dirty="0" err="1">
                <a:ln>
                  <a:noFill/>
                </a:ln>
                <a:effectLst/>
                <a:uLnTx/>
                <a:uFillTx/>
                <a:latin typeface="Calibri"/>
                <a:ea typeface="+mn-ea"/>
                <a:cs typeface="+mn-cs"/>
              </a:rPr>
              <a:t>additional</a:t>
            </a:r>
            <a:r>
              <a:rPr kumimoji="0" lang="et-EE" sz="2000" b="0" i="0" u="none" strike="noStrike" kern="1200" cap="none" spc="0" normalizeH="0" baseline="0" noProof="0" dirty="0">
                <a:ln>
                  <a:noFill/>
                </a:ln>
                <a:effectLst/>
                <a:uLnTx/>
                <a:uFillTx/>
                <a:latin typeface="Calibri"/>
                <a:ea typeface="+mn-ea"/>
                <a:cs typeface="+mn-cs"/>
              </a:rPr>
              <a:t> 8 as part of D5.8</a:t>
            </a:r>
            <a:endParaRPr lang="et-EE" sz="2000" b="0" i="0" u="none" strike="noStrike" kern="1200" cap="none" spc="0" normalizeH="0" baseline="0" noProof="0" dirty="0">
              <a:ln>
                <a:noFill/>
              </a:ln>
              <a:effectLst/>
              <a:uLnTx/>
              <a:uFillTx/>
              <a:latin typeface="Calibri"/>
              <a:cs typeface="Calibri"/>
            </a:endParaRPr>
          </a:p>
          <a:p>
            <a:pPr marL="342900" indent="-342900">
              <a:spcBef>
                <a:spcPct val="20000"/>
              </a:spcBef>
              <a:buFont typeface="Arial"/>
              <a:buChar char="•"/>
              <a:defRPr/>
            </a:pPr>
            <a:r>
              <a:rPr kumimoji="0" lang="et-EE" sz="2400" b="0" i="0" u="none" strike="noStrike" kern="1200" cap="none" spc="0" normalizeH="0" baseline="0" noProof="0" dirty="0" err="1">
                <a:ln>
                  <a:noFill/>
                </a:ln>
                <a:effectLst/>
                <a:uLnTx/>
                <a:uFillTx/>
                <a:latin typeface="Calibri"/>
                <a:ea typeface="+mn-ea"/>
                <a:cs typeface="+mn-cs"/>
              </a:rPr>
              <a:t>Current</a:t>
            </a:r>
            <a:r>
              <a:rPr kumimoji="0" lang="et-EE" sz="2400" b="0" i="0" u="none" strike="noStrike" kern="1200" cap="none" spc="0" normalizeH="0" baseline="0" noProof="0" dirty="0">
                <a:ln>
                  <a:noFill/>
                </a:ln>
                <a:effectLst/>
                <a:uLnTx/>
                <a:uFillTx/>
                <a:latin typeface="Calibri"/>
                <a:ea typeface="+mn-ea"/>
                <a:cs typeface="+mn-cs"/>
              </a:rPr>
              <a:t> </a:t>
            </a:r>
            <a:r>
              <a:rPr kumimoji="0" lang="et-EE" sz="2400" b="0" i="0" u="none" strike="noStrike" kern="1200" cap="none" spc="0" normalizeH="0" baseline="0" noProof="0" dirty="0" err="1">
                <a:ln>
                  <a:noFill/>
                </a:ln>
                <a:effectLst/>
                <a:uLnTx/>
                <a:uFillTx/>
                <a:latin typeface="Calibri"/>
                <a:ea typeface="+mn-ea"/>
                <a:cs typeface="+mn-cs"/>
              </a:rPr>
              <a:t>status</a:t>
            </a:r>
            <a:r>
              <a:rPr lang="et-EE" sz="2400" dirty="0">
                <a:latin typeface="Calibri"/>
              </a:rPr>
              <a:t> </a:t>
            </a:r>
            <a:endParaRPr lang="et-EE" sz="2000" b="0" i="0" u="none" strike="noStrike" kern="1200" cap="none" spc="0" normalizeH="0" baseline="0" noProof="0" dirty="0">
              <a:ln>
                <a:noFill/>
              </a:ln>
              <a:effectLst/>
              <a:uLnTx/>
              <a:uFillTx/>
              <a:latin typeface="Calibri"/>
              <a:cs typeface="Calibri"/>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t-EE" sz="2000" b="0" i="0" u="none" strike="noStrike" kern="1200" cap="none" spc="0" normalizeH="0" baseline="0" noProof="0" dirty="0">
                <a:ln>
                  <a:noFill/>
                </a:ln>
                <a:effectLst/>
                <a:uLnTx/>
                <a:uFillTx/>
                <a:latin typeface="Calibri"/>
                <a:ea typeface="+mn-ea"/>
                <a:cs typeface="+mn-cs"/>
                <a:hlinkClick r:id="rId4">
                  <a:extLst>
                    <a:ext uri="{A12FA001-AC4F-418D-AE19-62706E023703}">
                      <ahyp:hlinkClr xmlns:ahyp="http://schemas.microsoft.com/office/drawing/2018/hyperlinkcolor" val="tx"/>
                    </a:ext>
                  </a:extLst>
                </a:hlinkClick>
              </a:rPr>
              <a:t>D5.7</a:t>
            </a:r>
            <a:r>
              <a:rPr kumimoji="0" lang="et-EE" sz="2000" b="0" i="0" u="none" strike="noStrike" kern="1200" cap="none" spc="0" normalizeH="0" baseline="0" noProof="0" dirty="0">
                <a:ln>
                  <a:noFill/>
                </a:ln>
                <a:effectLst/>
                <a:uLnTx/>
                <a:uFillTx/>
                <a:latin typeface="Calibri"/>
                <a:ea typeface="+mn-ea"/>
                <a:cs typeface="+mn-cs"/>
              </a:rPr>
              <a:t> </a:t>
            </a:r>
            <a:r>
              <a:rPr kumimoji="0" lang="et-EE" sz="2000" b="0" i="0" u="none" strike="noStrike" kern="1200" cap="none" spc="0" normalizeH="0" baseline="0" noProof="0" dirty="0" err="1">
                <a:ln>
                  <a:noFill/>
                </a:ln>
                <a:effectLst/>
                <a:uLnTx/>
                <a:uFillTx/>
                <a:latin typeface="Calibri"/>
                <a:ea typeface="+mn-ea"/>
                <a:cs typeface="+mn-cs"/>
              </a:rPr>
              <a:t>submitted</a:t>
            </a:r>
            <a:r>
              <a:rPr kumimoji="0" lang="et-EE" sz="2000" b="0" i="0" u="none" strike="noStrike" kern="1200" cap="none" spc="0" normalizeH="0" baseline="0" noProof="0" dirty="0">
                <a:ln>
                  <a:noFill/>
                </a:ln>
                <a:effectLst/>
                <a:uLnTx/>
                <a:uFillTx/>
                <a:latin typeface="Calibri"/>
                <a:ea typeface="+mn-ea"/>
                <a:cs typeface="+mn-cs"/>
              </a:rPr>
              <a:t> in Nov 2020, </a:t>
            </a:r>
            <a:r>
              <a:rPr kumimoji="0" lang="et-EE" sz="2000" b="0" i="0" u="none" strike="noStrike" kern="1200" cap="none" spc="0" normalizeH="0" baseline="0" noProof="0" dirty="0" err="1">
                <a:ln>
                  <a:noFill/>
                </a:ln>
                <a:effectLst/>
                <a:uLnTx/>
                <a:uFillTx/>
                <a:latin typeface="Calibri"/>
                <a:ea typeface="+mn-ea"/>
                <a:cs typeface="+mn-cs"/>
              </a:rPr>
              <a:t>including</a:t>
            </a:r>
            <a:r>
              <a:rPr kumimoji="0" lang="et-EE" sz="2000" b="0" i="0" u="none" strike="noStrike" kern="1200" cap="none" spc="0" normalizeH="0" baseline="0" noProof="0" dirty="0">
                <a:ln>
                  <a:noFill/>
                </a:ln>
                <a:effectLst/>
                <a:uLnTx/>
                <a:uFillTx/>
                <a:latin typeface="Calibri"/>
                <a:ea typeface="+mn-ea"/>
                <a:cs typeface="+mn-cs"/>
              </a:rPr>
              <a:t> 8 </a:t>
            </a:r>
            <a:r>
              <a:rPr kumimoji="0" lang="et-EE" sz="2000" b="0" i="0" u="none" strike="noStrike" kern="1200" cap="none" spc="0" normalizeH="0" baseline="0" noProof="0" dirty="0" err="1">
                <a:ln>
                  <a:noFill/>
                </a:ln>
                <a:effectLst/>
                <a:uLnTx/>
                <a:uFillTx/>
                <a:latin typeface="Calibri"/>
                <a:ea typeface="+mn-ea"/>
                <a:cs typeface="+mn-cs"/>
              </a:rPr>
              <a:t>Practice</a:t>
            </a:r>
            <a:r>
              <a:rPr kumimoji="0" lang="et-EE" sz="2000" b="0" i="0" u="none" strike="noStrike" kern="1200" cap="none" spc="0" normalizeH="0" baseline="0" noProof="0" dirty="0">
                <a:ln>
                  <a:noFill/>
                </a:ln>
                <a:effectLst/>
                <a:uLnTx/>
                <a:uFillTx/>
                <a:latin typeface="Calibri"/>
                <a:ea typeface="+mn-ea"/>
                <a:cs typeface="+mn-cs"/>
              </a:rPr>
              <a:t> </a:t>
            </a:r>
            <a:r>
              <a:rPr kumimoji="0" lang="et-EE" sz="2000" b="0" i="0" u="none" strike="noStrike" kern="1200" cap="none" spc="0" normalizeH="0" baseline="0" noProof="0" dirty="0" err="1">
                <a:ln>
                  <a:noFill/>
                </a:ln>
                <a:effectLst/>
                <a:uLnTx/>
                <a:uFillTx/>
                <a:latin typeface="Calibri"/>
                <a:ea typeface="+mn-ea"/>
                <a:cs typeface="+mn-cs"/>
              </a:rPr>
              <a:t>Abstracts</a:t>
            </a:r>
            <a:endParaRPr lang="et-EE" sz="2000" b="0" i="0" u="none" strike="noStrike" kern="1200" cap="none" spc="0" normalizeH="0" baseline="0" noProof="0" dirty="0">
              <a:ln>
                <a:noFill/>
              </a:ln>
              <a:effectLst/>
              <a:uLnTx/>
              <a:uFillTx/>
              <a:latin typeface="Calibri"/>
              <a:cs typeface="Calibri"/>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t-EE" sz="2000" b="0" i="0" u="none" strike="noStrike" kern="1200" cap="none" spc="0" normalizeH="0" baseline="0" noProof="0" dirty="0" err="1">
                <a:ln>
                  <a:noFill/>
                </a:ln>
                <a:effectLst/>
                <a:uLnTx/>
                <a:uFillTx/>
                <a:latin typeface="Calibri"/>
                <a:ea typeface="+mn-ea"/>
                <a:cs typeface="+mn-cs"/>
              </a:rPr>
              <a:t>Contributions</a:t>
            </a:r>
            <a:r>
              <a:rPr kumimoji="0" lang="et-EE" sz="2000" b="0" i="0" u="none" strike="noStrike" kern="1200" cap="none" spc="0" normalizeH="0" baseline="0" noProof="0" dirty="0">
                <a:ln>
                  <a:noFill/>
                </a:ln>
                <a:effectLst/>
                <a:uLnTx/>
                <a:uFillTx/>
                <a:latin typeface="Calibri"/>
                <a:ea typeface="+mn-ea"/>
                <a:cs typeface="+mn-cs"/>
              </a:rPr>
              <a:t> </a:t>
            </a:r>
            <a:r>
              <a:rPr kumimoji="0" lang="et-EE" sz="2000" b="0" i="0" u="none" strike="noStrike" kern="1200" cap="none" spc="0" normalizeH="0" baseline="0" noProof="0" dirty="0" err="1">
                <a:ln>
                  <a:noFill/>
                </a:ln>
                <a:effectLst/>
                <a:uLnTx/>
                <a:uFillTx/>
                <a:latin typeface="Calibri"/>
                <a:ea typeface="+mn-ea"/>
                <a:cs typeface="+mn-cs"/>
              </a:rPr>
              <a:t>expected</a:t>
            </a:r>
            <a:r>
              <a:rPr kumimoji="0" lang="et-EE" sz="2000" b="0" i="0" u="none" strike="noStrike" kern="1200" cap="none" spc="0" normalizeH="0" baseline="0" noProof="0" dirty="0">
                <a:ln>
                  <a:noFill/>
                </a:ln>
                <a:effectLst/>
                <a:uLnTx/>
                <a:uFillTx/>
                <a:latin typeface="Calibri"/>
                <a:ea typeface="+mn-ea"/>
                <a:cs typeface="+mn-cs"/>
              </a:rPr>
              <a:t> </a:t>
            </a:r>
            <a:r>
              <a:rPr kumimoji="0" lang="et-EE" sz="2000" b="0" i="0" u="none" strike="noStrike" kern="1200" cap="none" spc="0" normalizeH="0" baseline="0" noProof="0" dirty="0" err="1">
                <a:ln>
                  <a:noFill/>
                </a:ln>
                <a:effectLst/>
                <a:uLnTx/>
                <a:uFillTx/>
                <a:latin typeface="Calibri"/>
                <a:ea typeface="+mn-ea"/>
                <a:cs typeface="+mn-cs"/>
              </a:rPr>
              <a:t>for</a:t>
            </a:r>
            <a:r>
              <a:rPr kumimoji="0" lang="et-EE" sz="2000" b="0" i="0" u="none" strike="noStrike" kern="1200" cap="none" spc="0" normalizeH="0" baseline="0" noProof="0" dirty="0">
                <a:ln>
                  <a:noFill/>
                </a:ln>
                <a:effectLst/>
                <a:uLnTx/>
                <a:uFillTx/>
                <a:latin typeface="Calibri"/>
                <a:ea typeface="+mn-ea"/>
                <a:cs typeface="+mn-cs"/>
              </a:rPr>
              <a:t> </a:t>
            </a:r>
            <a:r>
              <a:rPr kumimoji="0" lang="et-EE" sz="2000" b="0" i="0" u="none" strike="noStrike" kern="1200" cap="none" spc="0" normalizeH="0" baseline="0" noProof="0" dirty="0" err="1">
                <a:ln>
                  <a:noFill/>
                </a:ln>
                <a:effectLst/>
                <a:uLnTx/>
                <a:uFillTx/>
                <a:latin typeface="Calibri"/>
                <a:ea typeface="+mn-ea"/>
                <a:cs typeface="+mn-cs"/>
              </a:rPr>
              <a:t>the</a:t>
            </a:r>
            <a:r>
              <a:rPr kumimoji="0" lang="et-EE" sz="2000" b="0" i="0" u="none" strike="noStrike" kern="1200" cap="none" spc="0" normalizeH="0" baseline="0" noProof="0" dirty="0">
                <a:ln>
                  <a:noFill/>
                </a:ln>
                <a:effectLst/>
                <a:uLnTx/>
                <a:uFillTx/>
                <a:latin typeface="Calibri"/>
                <a:ea typeface="+mn-ea"/>
                <a:cs typeface="+mn-cs"/>
              </a:rPr>
              <a:t> </a:t>
            </a:r>
            <a:r>
              <a:rPr kumimoji="0" lang="et-EE" sz="2000" b="0" i="0" u="none" strike="noStrike" kern="1200" cap="none" spc="0" normalizeH="0" baseline="0" noProof="0" dirty="0" err="1">
                <a:ln>
                  <a:noFill/>
                </a:ln>
                <a:effectLst/>
                <a:uLnTx/>
                <a:uFillTx/>
                <a:latin typeface="Calibri"/>
                <a:ea typeface="+mn-ea"/>
                <a:cs typeface="+mn-cs"/>
              </a:rPr>
              <a:t>next</a:t>
            </a:r>
            <a:r>
              <a:rPr kumimoji="0" lang="et-EE" sz="2000" b="0" i="0" u="none" strike="noStrike" kern="1200" cap="none" spc="0" normalizeH="0" baseline="0" noProof="0" dirty="0">
                <a:ln>
                  <a:noFill/>
                </a:ln>
                <a:effectLst/>
                <a:uLnTx/>
                <a:uFillTx/>
                <a:latin typeface="Calibri"/>
                <a:ea typeface="+mn-ea"/>
                <a:cs typeface="+mn-cs"/>
              </a:rPr>
              <a:t> </a:t>
            </a:r>
            <a:r>
              <a:rPr kumimoji="0" lang="et-EE" sz="2000" b="0" i="0" u="none" strike="noStrike" kern="1200" cap="none" spc="0" normalizeH="0" baseline="0" noProof="0" dirty="0" err="1">
                <a:ln>
                  <a:noFill/>
                </a:ln>
                <a:effectLst/>
                <a:uLnTx/>
                <a:uFillTx/>
                <a:latin typeface="Calibri"/>
                <a:ea typeface="+mn-ea"/>
                <a:cs typeface="+mn-cs"/>
              </a:rPr>
              <a:t>round</a:t>
            </a:r>
            <a:r>
              <a:rPr kumimoji="0" lang="et-EE" sz="2000" b="0" i="0" u="none" strike="noStrike" kern="1200" cap="none" spc="0" normalizeH="0" baseline="0" noProof="0" dirty="0">
                <a:ln>
                  <a:noFill/>
                </a:ln>
                <a:effectLst/>
                <a:uLnTx/>
                <a:uFillTx/>
                <a:latin typeface="Calibri"/>
                <a:ea typeface="+mn-ea"/>
                <a:cs typeface="+mn-cs"/>
              </a:rPr>
              <a:t>, </a:t>
            </a:r>
            <a:r>
              <a:rPr kumimoji="0" lang="et-EE" sz="2000" b="0" i="0" u="none" strike="noStrike" kern="1200" cap="none" spc="0" normalizeH="0" baseline="0" noProof="0" dirty="0" err="1">
                <a:ln>
                  <a:noFill/>
                </a:ln>
                <a:effectLst/>
                <a:uLnTx/>
                <a:uFillTx/>
                <a:latin typeface="Calibri"/>
                <a:ea typeface="+mn-ea"/>
                <a:cs typeface="+mn-cs"/>
              </a:rPr>
              <a:t>each</a:t>
            </a:r>
            <a:r>
              <a:rPr kumimoji="0" lang="et-EE" sz="2000" b="0" i="0" u="none" strike="noStrike" kern="1200" cap="none" spc="0" normalizeH="0" baseline="0" noProof="0" dirty="0">
                <a:ln>
                  <a:noFill/>
                </a:ln>
                <a:effectLst/>
                <a:uLnTx/>
                <a:uFillTx/>
                <a:latin typeface="Calibri"/>
                <a:ea typeface="+mn-ea"/>
                <a:cs typeface="+mn-cs"/>
              </a:rPr>
              <a:t> </a:t>
            </a:r>
            <a:r>
              <a:rPr kumimoji="0" lang="et-EE" sz="2000" b="0" i="0" u="none" strike="noStrike" kern="1200" cap="none" spc="0" normalizeH="0" baseline="0" noProof="0" dirty="0" err="1">
                <a:ln>
                  <a:noFill/>
                </a:ln>
                <a:effectLst/>
                <a:uLnTx/>
                <a:uFillTx/>
                <a:latin typeface="Calibri"/>
                <a:ea typeface="+mn-ea"/>
                <a:cs typeface="+mn-cs"/>
              </a:rPr>
              <a:t>Use</a:t>
            </a:r>
            <a:r>
              <a:rPr kumimoji="0" lang="et-EE" sz="2000" b="0" i="0" u="none" strike="noStrike" kern="1200" cap="none" spc="0" normalizeH="0" baseline="0" noProof="0" dirty="0">
                <a:ln>
                  <a:noFill/>
                </a:ln>
                <a:effectLst/>
                <a:uLnTx/>
                <a:uFillTx/>
                <a:latin typeface="Calibri"/>
                <a:ea typeface="+mn-ea"/>
                <a:cs typeface="+mn-cs"/>
              </a:rPr>
              <a:t> </a:t>
            </a:r>
            <a:r>
              <a:rPr kumimoji="0" lang="et-EE" sz="2000" b="0" i="0" u="none" strike="noStrike" kern="1200" cap="none" spc="0" normalizeH="0" baseline="0" noProof="0" dirty="0" err="1">
                <a:ln>
                  <a:noFill/>
                </a:ln>
                <a:effectLst/>
                <a:uLnTx/>
                <a:uFillTx/>
                <a:latin typeface="Calibri"/>
                <a:ea typeface="+mn-ea"/>
                <a:cs typeface="+mn-cs"/>
              </a:rPr>
              <a:t>Case</a:t>
            </a:r>
            <a:r>
              <a:rPr kumimoji="0" lang="et-EE" sz="2000" b="0" i="0" u="none" strike="noStrike" kern="1200" cap="none" spc="0" normalizeH="0" baseline="0" noProof="0" dirty="0">
                <a:ln>
                  <a:noFill/>
                </a:ln>
                <a:effectLst/>
                <a:uLnTx/>
                <a:uFillTx/>
                <a:latin typeface="Calibri"/>
                <a:ea typeface="+mn-ea"/>
                <a:cs typeface="+mn-cs"/>
              </a:rPr>
              <a:t> </a:t>
            </a:r>
            <a:r>
              <a:rPr kumimoji="0" lang="et-EE" sz="2000" b="0" i="0" u="none" strike="noStrike" kern="1200" cap="none" spc="0" normalizeH="0" baseline="0" noProof="0" dirty="0" err="1">
                <a:ln>
                  <a:noFill/>
                </a:ln>
                <a:effectLst/>
                <a:uLnTx/>
                <a:uFillTx/>
                <a:latin typeface="Calibri"/>
                <a:ea typeface="+mn-ea"/>
                <a:cs typeface="+mn-cs"/>
              </a:rPr>
              <a:t>can</a:t>
            </a:r>
            <a:r>
              <a:rPr kumimoji="0" lang="et-EE" sz="2000" b="0" i="0" u="none" strike="noStrike" kern="1200" cap="none" spc="0" normalizeH="0" baseline="0" noProof="0" dirty="0">
                <a:ln>
                  <a:noFill/>
                </a:ln>
                <a:effectLst/>
                <a:uLnTx/>
                <a:uFillTx/>
                <a:latin typeface="Calibri"/>
                <a:ea typeface="+mn-ea"/>
                <a:cs typeface="+mn-cs"/>
              </a:rPr>
              <a:t> </a:t>
            </a:r>
            <a:r>
              <a:rPr kumimoji="0" lang="et-EE" sz="2000" b="0" i="0" u="none" strike="noStrike" kern="1200" cap="none" spc="0" normalizeH="0" baseline="0" noProof="0" dirty="0" err="1">
                <a:ln>
                  <a:noFill/>
                </a:ln>
                <a:effectLst/>
                <a:uLnTx/>
                <a:uFillTx/>
                <a:latin typeface="Calibri"/>
                <a:ea typeface="+mn-ea"/>
                <a:cs typeface="+mn-cs"/>
              </a:rPr>
              <a:t>submit</a:t>
            </a:r>
            <a:r>
              <a:rPr kumimoji="0" lang="et-EE" sz="2000" b="0" i="0" u="none" strike="noStrike" kern="1200" cap="none" spc="0" normalizeH="0" baseline="0" noProof="0" dirty="0">
                <a:ln>
                  <a:noFill/>
                </a:ln>
                <a:effectLst/>
                <a:uLnTx/>
                <a:uFillTx/>
                <a:latin typeface="Calibri"/>
                <a:ea typeface="+mn-ea"/>
                <a:cs typeface="+mn-cs"/>
              </a:rPr>
              <a:t> </a:t>
            </a:r>
            <a:r>
              <a:rPr kumimoji="0" lang="et-EE" sz="2000" b="0" i="0" u="none" strike="noStrike" kern="1200" cap="none" spc="0" normalizeH="0" baseline="0" noProof="0" dirty="0" err="1">
                <a:ln>
                  <a:noFill/>
                </a:ln>
                <a:effectLst/>
                <a:uLnTx/>
                <a:uFillTx/>
                <a:latin typeface="Calibri"/>
                <a:ea typeface="+mn-ea"/>
                <a:cs typeface="+mn-cs"/>
              </a:rPr>
              <a:t>several</a:t>
            </a:r>
            <a:r>
              <a:rPr kumimoji="0" lang="et-EE" sz="2000" b="0" i="0" u="none" strike="noStrike" kern="1200" cap="none" spc="0" normalizeH="0" baseline="0" noProof="0" dirty="0">
                <a:ln>
                  <a:noFill/>
                </a:ln>
                <a:effectLst/>
                <a:uLnTx/>
                <a:uFillTx/>
                <a:latin typeface="Calibri"/>
                <a:ea typeface="+mn-ea"/>
                <a:cs typeface="+mn-cs"/>
              </a:rPr>
              <a:t> </a:t>
            </a:r>
            <a:r>
              <a:rPr kumimoji="0" lang="et-EE" sz="2000" b="0" i="0" u="none" strike="noStrike" kern="1200" cap="none" spc="0" normalizeH="0" baseline="0" noProof="0" dirty="0" err="1">
                <a:ln>
                  <a:noFill/>
                </a:ln>
                <a:effectLst/>
                <a:uLnTx/>
                <a:uFillTx/>
                <a:latin typeface="Calibri"/>
                <a:ea typeface="+mn-ea"/>
                <a:cs typeface="+mn-cs"/>
              </a:rPr>
              <a:t>ones</a:t>
            </a:r>
            <a:endParaRPr lang="et-EE" sz="2000" b="0" i="0" u="none" strike="noStrike" kern="1200" cap="none" spc="0" normalizeH="0" baseline="0" noProof="0" dirty="0">
              <a:ln>
                <a:noFill/>
              </a:ln>
              <a:effectLst/>
              <a:uLnTx/>
              <a:uFillTx/>
              <a:latin typeface="Calibri"/>
              <a:cs typeface="Calibri"/>
            </a:endParaRPr>
          </a:p>
          <a:p>
            <a:pPr marL="742950" lvl="1" indent="-285750">
              <a:spcBef>
                <a:spcPct val="20000"/>
              </a:spcBef>
              <a:buFont typeface="Arial"/>
              <a:buChar char="–"/>
              <a:defRPr/>
            </a:pPr>
            <a:r>
              <a:rPr kumimoji="0" lang="et-EE" sz="2000" b="0" i="0" u="none" strike="noStrike" kern="1200" cap="none" spc="0" normalizeH="0" baseline="0" noProof="0" dirty="0" err="1">
                <a:ln>
                  <a:noFill/>
                </a:ln>
                <a:effectLst/>
                <a:uLnTx/>
                <a:uFillTx/>
                <a:latin typeface="Calibri"/>
                <a:ea typeface="+mn-ea"/>
                <a:cs typeface="+mn-cs"/>
              </a:rPr>
              <a:t>Whom</a:t>
            </a:r>
            <a:r>
              <a:rPr kumimoji="0" lang="et-EE" sz="2000" b="0" i="0" u="none" strike="noStrike" kern="1200" cap="none" spc="0" normalizeH="0" baseline="0" noProof="0" dirty="0">
                <a:ln>
                  <a:noFill/>
                </a:ln>
                <a:effectLst/>
                <a:uLnTx/>
                <a:uFillTx/>
                <a:latin typeface="Calibri"/>
                <a:ea typeface="+mn-ea"/>
                <a:cs typeface="+mn-cs"/>
              </a:rPr>
              <a:t> </a:t>
            </a:r>
            <a:r>
              <a:rPr kumimoji="0" lang="et-EE" sz="2000" b="0" i="0" u="none" strike="noStrike" kern="1200" cap="none" spc="0" normalizeH="0" baseline="0" noProof="0" dirty="0" err="1">
                <a:ln>
                  <a:noFill/>
                </a:ln>
                <a:effectLst/>
                <a:uLnTx/>
                <a:uFillTx/>
                <a:latin typeface="Calibri"/>
                <a:ea typeface="+mn-ea"/>
                <a:cs typeface="+mn-cs"/>
              </a:rPr>
              <a:t>to</a:t>
            </a:r>
            <a:r>
              <a:rPr kumimoji="0" lang="et-EE" sz="2000" b="0" i="0" u="none" strike="noStrike" kern="1200" cap="none" spc="0" normalizeH="0" baseline="0" noProof="0" dirty="0">
                <a:ln>
                  <a:noFill/>
                </a:ln>
                <a:effectLst/>
                <a:uLnTx/>
                <a:uFillTx/>
                <a:latin typeface="Calibri"/>
                <a:ea typeface="+mn-ea"/>
                <a:cs typeface="+mn-cs"/>
              </a:rPr>
              <a:t> </a:t>
            </a:r>
            <a:r>
              <a:rPr kumimoji="0" lang="et-EE" sz="2000" b="0" i="0" u="none" strike="noStrike" kern="1200" cap="none" spc="0" normalizeH="0" baseline="0" noProof="0" dirty="0" err="1">
                <a:ln>
                  <a:noFill/>
                </a:ln>
                <a:effectLst/>
                <a:uLnTx/>
                <a:uFillTx/>
                <a:latin typeface="Calibri"/>
                <a:ea typeface="+mn-ea"/>
                <a:cs typeface="+mn-cs"/>
              </a:rPr>
              <a:t>contact</a:t>
            </a:r>
            <a:r>
              <a:rPr kumimoji="0" lang="et-EE" sz="2000" b="0" i="0" u="none" strike="noStrike" kern="1200" cap="none" spc="0" normalizeH="0" baseline="0" noProof="0" dirty="0">
                <a:ln>
                  <a:noFill/>
                </a:ln>
                <a:effectLst/>
                <a:uLnTx/>
                <a:uFillTx/>
                <a:latin typeface="Calibri"/>
                <a:ea typeface="+mn-ea"/>
                <a:cs typeface="+mn-cs"/>
              </a:rPr>
              <a:t> </a:t>
            </a:r>
            <a:r>
              <a:rPr kumimoji="0" lang="et-EE" sz="2000" b="0" i="0" u="none" strike="noStrike" kern="1200" cap="none" spc="0" normalizeH="0" baseline="0" noProof="0" dirty="0">
                <a:ln>
                  <a:noFill/>
                </a:ln>
                <a:effectLst/>
                <a:uLnTx/>
                <a:uFillTx/>
                <a:latin typeface="Arial"/>
                <a:cs typeface="Arial"/>
              </a:rPr>
              <a:t>→ </a:t>
            </a:r>
            <a:r>
              <a:rPr kumimoji="0" lang="et-EE" sz="2000" b="0" i="0" u="none" strike="noStrike" kern="1200" cap="none" spc="0" normalizeH="0" baseline="0" noProof="0" dirty="0">
                <a:ln>
                  <a:noFill/>
                </a:ln>
                <a:effectLst/>
                <a:uLnTx/>
                <a:uFillTx/>
                <a:latin typeface="Calibri"/>
                <a:ea typeface="+mn-ea"/>
                <a:cs typeface="+mn-cs"/>
              </a:rPr>
              <a:t>WP5: Folkwin</a:t>
            </a:r>
            <a:r>
              <a:rPr kumimoji="0" lang="et-EE" sz="2000" b="0" i="0" u="none" strike="noStrike" kern="1200" cap="none" spc="0" normalizeH="0" baseline="0" noProof="0" dirty="0">
                <a:ln>
                  <a:noFill/>
                </a:ln>
                <a:solidFill>
                  <a:srgbClr val="2F2F26"/>
                </a:solidFill>
                <a:effectLst/>
                <a:uLnTx/>
                <a:uFillTx/>
                <a:latin typeface="Calibri"/>
                <a:ea typeface="+mn-ea"/>
                <a:cs typeface="+mn-cs"/>
              </a:rPr>
              <a:t> (</a:t>
            </a:r>
            <a:r>
              <a:rPr kumimoji="0" lang="et-EE" sz="2000" b="0" i="0" u="none" strike="noStrike" kern="1200" cap="none" spc="0" normalizeH="0" baseline="0" noProof="0" dirty="0">
                <a:ln>
                  <a:noFill/>
                </a:ln>
                <a:solidFill>
                  <a:srgbClr val="2F2F26"/>
                </a:solidFill>
                <a:effectLst/>
                <a:uLnTx/>
                <a:uFillTx/>
                <a:latin typeface="Calibri"/>
                <a:ea typeface="+mn-ea"/>
                <a:cs typeface="+mn-cs"/>
                <a:hlinkClick r:id="rId5"/>
              </a:rPr>
              <a:t>folkwin.poelman@rvo.nl</a:t>
            </a:r>
            <a:r>
              <a:rPr kumimoji="0" lang="et-EE" sz="2000" b="0" i="0" u="none" strike="noStrike" kern="1200" cap="none" spc="0" normalizeH="0" baseline="0" noProof="0" dirty="0">
                <a:ln>
                  <a:noFill/>
                </a:ln>
                <a:solidFill>
                  <a:srgbClr val="2F2F26"/>
                </a:solidFill>
                <a:effectLst/>
                <a:uLnTx/>
                <a:uFillTx/>
                <a:latin typeface="Calibri"/>
                <a:ea typeface="+mn-ea"/>
                <a:cs typeface="+mn-cs"/>
              </a:rPr>
              <a:t>)</a:t>
            </a:r>
            <a:r>
              <a:rPr kumimoji="0" lang="et-EE" sz="2000" b="0" i="0" u="none" strike="noStrike" kern="1200" cap="none" spc="0" normalizeH="0" baseline="0" noProof="0" dirty="0">
                <a:ln>
                  <a:noFill/>
                </a:ln>
                <a:effectLst/>
                <a:uLnTx/>
                <a:uFillTx/>
                <a:latin typeface="Calibri"/>
                <a:ea typeface="+mn-ea"/>
                <a:cs typeface="+mn-cs"/>
              </a:rPr>
              <a:t>, Peter</a:t>
            </a:r>
            <a:r>
              <a:rPr kumimoji="0" lang="et-EE" sz="2000" b="0" i="0" u="none" strike="noStrike" kern="1200" cap="none" spc="0" normalizeH="0" baseline="0" noProof="0" dirty="0">
                <a:ln>
                  <a:noFill/>
                </a:ln>
                <a:solidFill>
                  <a:srgbClr val="2F2F26"/>
                </a:solidFill>
                <a:effectLst/>
                <a:uLnTx/>
                <a:uFillTx/>
                <a:latin typeface="Calibri"/>
                <a:ea typeface="+mn-ea"/>
                <a:cs typeface="+mn-cs"/>
              </a:rPr>
              <a:t> (</a:t>
            </a:r>
            <a:r>
              <a:rPr kumimoji="0" lang="et-EE" sz="2000" b="0" i="0" u="none" strike="noStrike" kern="1200" cap="none" spc="0" normalizeH="0" baseline="0" noProof="0" dirty="0">
                <a:ln>
                  <a:noFill/>
                </a:ln>
                <a:solidFill>
                  <a:srgbClr val="2F2F26"/>
                </a:solidFill>
                <a:effectLst/>
                <a:uLnTx/>
                <a:uFillTx/>
                <a:latin typeface="Calibri"/>
                <a:ea typeface="+mn-ea"/>
                <a:cs typeface="+mn-cs"/>
                <a:hlinkClick r:id="rId6"/>
              </a:rPr>
              <a:t>peter.paree@zlto.nl</a:t>
            </a:r>
            <a:r>
              <a:rPr kumimoji="0" lang="et-EE" sz="2000" b="0" i="0" u="none" strike="noStrike" kern="1200" cap="none" spc="0" normalizeH="0" baseline="0" noProof="0" dirty="0">
                <a:ln>
                  <a:noFill/>
                </a:ln>
                <a:solidFill>
                  <a:srgbClr val="2F2F26"/>
                </a:solidFill>
                <a:effectLst/>
                <a:uLnTx/>
                <a:uFillTx/>
                <a:latin typeface="Calibri"/>
                <a:ea typeface="+mn-ea"/>
                <a:cs typeface="+mn-cs"/>
              </a:rPr>
              <a:t>)</a:t>
            </a:r>
            <a:r>
              <a:rPr kumimoji="0" lang="et-EE" sz="2000" b="0" i="0" u="none" strike="noStrike" kern="1200" cap="none" spc="0" normalizeH="0" baseline="0" noProof="0" dirty="0">
                <a:ln>
                  <a:noFill/>
                </a:ln>
                <a:effectLst/>
                <a:uLnTx/>
                <a:uFillTx/>
                <a:latin typeface="Calibri"/>
                <a:ea typeface="+mn-ea"/>
                <a:cs typeface="+mn-cs"/>
              </a:rPr>
              <a:t>, Jane</a:t>
            </a:r>
            <a:r>
              <a:rPr kumimoji="0" lang="et-EE" sz="2000" b="0" i="0" u="none" strike="noStrike" kern="1200" cap="none" spc="0" normalizeH="0" baseline="0" noProof="0" dirty="0">
                <a:ln>
                  <a:noFill/>
                </a:ln>
                <a:solidFill>
                  <a:srgbClr val="2F2F26"/>
                </a:solidFill>
                <a:effectLst/>
                <a:uLnTx/>
                <a:uFillTx/>
                <a:latin typeface="Calibri"/>
                <a:ea typeface="+mn-ea"/>
                <a:cs typeface="+mn-cs"/>
              </a:rPr>
              <a:t> (</a:t>
            </a:r>
            <a:r>
              <a:rPr kumimoji="0" lang="et-EE" sz="2000" b="0" i="0" u="none" strike="noStrike" kern="1200" cap="none" spc="0" normalizeH="0" baseline="0" noProof="0" dirty="0">
                <a:ln>
                  <a:noFill/>
                </a:ln>
                <a:solidFill>
                  <a:srgbClr val="2F2F26"/>
                </a:solidFill>
                <a:effectLst/>
                <a:uLnTx/>
                <a:uFillTx/>
                <a:latin typeface="Calibri"/>
                <a:ea typeface="+mn-ea"/>
                <a:cs typeface="+mn-cs"/>
                <a:hlinkClick r:id="rId7"/>
              </a:rPr>
              <a:t>jane.jager@pria.ee</a:t>
            </a:r>
            <a:r>
              <a:rPr kumimoji="0" lang="et-EE" sz="2000" b="0" i="0" u="none" strike="noStrike" kern="1200" cap="none" spc="0" normalizeH="0" baseline="0" noProof="0" dirty="0">
                <a:ln>
                  <a:noFill/>
                </a:ln>
                <a:solidFill>
                  <a:srgbClr val="2F2F26"/>
                </a:solidFill>
                <a:effectLst/>
                <a:uLnTx/>
                <a:uFillTx/>
                <a:latin typeface="Calibri"/>
                <a:ea typeface="+mn-ea"/>
                <a:cs typeface="+mn-cs"/>
              </a:rPr>
              <a:t>)</a:t>
            </a:r>
            <a:r>
              <a:rPr lang="et-EE" sz="2000" dirty="0">
                <a:solidFill>
                  <a:srgbClr val="2F2F26"/>
                </a:solidFill>
                <a:latin typeface="Calibri"/>
              </a:rPr>
              <a:t>    </a:t>
            </a:r>
            <a:endParaRPr kumimoji="0" lang="en-US" sz="2000" b="0" i="0" u="none" strike="noStrike" kern="1200" cap="none" spc="0" normalizeH="0" baseline="0" noProof="0" dirty="0">
              <a:ln>
                <a:noFill/>
              </a:ln>
              <a:solidFill>
                <a:srgbClr val="2F2F26"/>
              </a:solidFill>
              <a:effectLst/>
              <a:uLnTx/>
              <a:uFillTx/>
              <a:latin typeface="Calibri"/>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1" i="0" u="none" strike="noStrike" kern="1200" cap="none" spc="0" normalizeH="0" baseline="0" noProof="0" dirty="0">
              <a:ln>
                <a:noFill/>
              </a:ln>
              <a:solidFill>
                <a:srgbClr val="2F2F26"/>
              </a:solidFill>
              <a:effectLst/>
              <a:uLnTx/>
              <a:uFillTx/>
              <a:latin typeface="Calibri"/>
              <a:ea typeface="+mn-ea"/>
              <a:cs typeface="+mn-cs"/>
              <a:sym typeface="Wingdings" panose="05000000000000000000" pitchFamily="2" charset="2"/>
            </a:endParaRPr>
          </a:p>
        </p:txBody>
      </p:sp>
    </p:spTree>
    <p:extLst>
      <p:ext uri="{BB962C8B-B14F-4D97-AF65-F5344CB8AC3E}">
        <p14:creationId xmlns:p14="http://schemas.microsoft.com/office/powerpoint/2010/main" val="4093428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B65B81-E679-774A-8BD0-334FBA13152D}"/>
              </a:ext>
            </a:extLst>
          </p:cNvPr>
          <p:cNvSpPr/>
          <p:nvPr/>
        </p:nvSpPr>
        <p:spPr>
          <a:xfrm>
            <a:off x="1" y="0"/>
            <a:ext cx="1902372" cy="346841"/>
          </a:xfrm>
          <a:custGeom>
            <a:avLst/>
            <a:gdLst>
              <a:gd name="connsiteX0" fmla="*/ 0 w 7367752"/>
              <a:gd name="connsiteY0" fmla="*/ 0 h 693683"/>
              <a:gd name="connsiteX1" fmla="*/ 7367752 w 7367752"/>
              <a:gd name="connsiteY1" fmla="*/ 0 h 693683"/>
              <a:gd name="connsiteX2" fmla="*/ 7367752 w 7367752"/>
              <a:gd name="connsiteY2" fmla="*/ 693683 h 693683"/>
              <a:gd name="connsiteX3" fmla="*/ 0 w 7367752"/>
              <a:gd name="connsiteY3" fmla="*/ 693683 h 693683"/>
              <a:gd name="connsiteX4" fmla="*/ 0 w 7367752"/>
              <a:gd name="connsiteY4" fmla="*/ 0 h 693683"/>
              <a:gd name="connsiteX0" fmla="*/ 0 w 7367752"/>
              <a:gd name="connsiteY0" fmla="*/ 0 h 693683"/>
              <a:gd name="connsiteX1" fmla="*/ 7367752 w 7367752"/>
              <a:gd name="connsiteY1" fmla="*/ 0 h 693683"/>
              <a:gd name="connsiteX2" fmla="*/ 7062952 w 7367752"/>
              <a:gd name="connsiteY2" fmla="*/ 693683 h 693683"/>
              <a:gd name="connsiteX3" fmla="*/ 0 w 7367752"/>
              <a:gd name="connsiteY3" fmla="*/ 693683 h 693683"/>
              <a:gd name="connsiteX4" fmla="*/ 0 w 7367752"/>
              <a:gd name="connsiteY4" fmla="*/ 0 h 69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7752" h="693683">
                <a:moveTo>
                  <a:pt x="0" y="0"/>
                </a:moveTo>
                <a:lnTo>
                  <a:pt x="7367752" y="0"/>
                </a:lnTo>
                <a:lnTo>
                  <a:pt x="7062952" y="693683"/>
                </a:lnTo>
                <a:lnTo>
                  <a:pt x="0" y="693683"/>
                </a:lnTo>
                <a:lnTo>
                  <a:pt x="0" y="0"/>
                </a:lnTo>
                <a:close/>
              </a:path>
            </a:pathLst>
          </a:custGeom>
          <a:solidFill>
            <a:srgbClr val="299B3B"/>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itle 11">
            <a:extLst>
              <a:ext uri="{FF2B5EF4-FFF2-40B4-BE49-F238E27FC236}">
                <a16:creationId xmlns:a16="http://schemas.microsoft.com/office/drawing/2014/main" id="{23BEF1D1-EC4A-994E-8EF8-53DED3BA58F5}"/>
              </a:ext>
            </a:extLst>
          </p:cNvPr>
          <p:cNvSpPr>
            <a:spLocks noGrp="1"/>
          </p:cNvSpPr>
          <p:nvPr>
            <p:ph type="title"/>
          </p:nvPr>
        </p:nvSpPr>
        <p:spPr>
          <a:xfrm>
            <a:off x="457200" y="750340"/>
            <a:ext cx="8229600" cy="721108"/>
          </a:xfrm>
        </p:spPr>
        <p:txBody>
          <a:bodyPr>
            <a:noAutofit/>
          </a:bodyPr>
          <a:lstStyle/>
          <a:p>
            <a:pPr algn="l"/>
            <a:r>
              <a:rPr lang="et-EE" sz="3200" dirty="0">
                <a:solidFill>
                  <a:srgbClr val="299B3B"/>
                </a:solidFill>
              </a:rPr>
              <a:t>EIP-AGRI </a:t>
            </a:r>
            <a:r>
              <a:rPr lang="et-EE" sz="3200" dirty="0" err="1">
                <a:solidFill>
                  <a:srgbClr val="299B3B"/>
                </a:solidFill>
              </a:rPr>
              <a:t>common</a:t>
            </a:r>
            <a:r>
              <a:rPr lang="et-EE" sz="3200" dirty="0">
                <a:solidFill>
                  <a:srgbClr val="299B3B"/>
                </a:solidFill>
              </a:rPr>
              <a:t> </a:t>
            </a:r>
            <a:r>
              <a:rPr lang="et-EE" sz="3200" dirty="0" err="1">
                <a:solidFill>
                  <a:srgbClr val="299B3B"/>
                </a:solidFill>
              </a:rPr>
              <a:t>format</a:t>
            </a:r>
            <a:r>
              <a:rPr lang="et-EE" sz="3200" dirty="0">
                <a:solidFill>
                  <a:srgbClr val="299B3B"/>
                </a:solidFill>
              </a:rPr>
              <a:t> – </a:t>
            </a:r>
            <a:r>
              <a:rPr lang="et-EE" sz="3200" dirty="0" err="1">
                <a:solidFill>
                  <a:srgbClr val="299B3B"/>
                </a:solidFill>
              </a:rPr>
              <a:t>information</a:t>
            </a:r>
            <a:r>
              <a:rPr lang="et-EE" sz="3200" dirty="0">
                <a:solidFill>
                  <a:srgbClr val="299B3B"/>
                </a:solidFill>
              </a:rPr>
              <a:t> </a:t>
            </a:r>
            <a:r>
              <a:rPr lang="et-EE" sz="3200" dirty="0" err="1">
                <a:solidFill>
                  <a:srgbClr val="299B3B"/>
                </a:solidFill>
              </a:rPr>
              <a:t>about</a:t>
            </a:r>
            <a:r>
              <a:rPr lang="et-EE" sz="3200" dirty="0">
                <a:solidFill>
                  <a:srgbClr val="299B3B"/>
                </a:solidFill>
              </a:rPr>
              <a:t> </a:t>
            </a:r>
            <a:r>
              <a:rPr lang="et-EE" sz="3200" dirty="0" err="1">
                <a:solidFill>
                  <a:srgbClr val="299B3B"/>
                </a:solidFill>
              </a:rPr>
              <a:t>project</a:t>
            </a:r>
            <a:r>
              <a:rPr lang="et-EE" sz="3200" dirty="0">
                <a:solidFill>
                  <a:srgbClr val="299B3B"/>
                </a:solidFill>
              </a:rPr>
              <a:t> </a:t>
            </a:r>
            <a:r>
              <a:rPr lang="et-EE" sz="3200" dirty="0" err="1">
                <a:solidFill>
                  <a:srgbClr val="299B3B"/>
                </a:solidFill>
              </a:rPr>
              <a:t>partners</a:t>
            </a:r>
            <a:r>
              <a:rPr lang="et-EE" sz="3200" dirty="0">
                <a:solidFill>
                  <a:srgbClr val="299B3B"/>
                </a:solidFill>
              </a:rPr>
              <a:t> </a:t>
            </a:r>
            <a:endParaRPr lang="en-US" sz="3200" dirty="0">
              <a:solidFill>
                <a:srgbClr val="299B3B"/>
              </a:solidFill>
            </a:endParaRPr>
          </a:p>
        </p:txBody>
      </p:sp>
      <p:sp>
        <p:nvSpPr>
          <p:cNvPr id="15" name="CuadroTexto 14">
            <a:extLst>
              <a:ext uri="{FF2B5EF4-FFF2-40B4-BE49-F238E27FC236}">
                <a16:creationId xmlns:a16="http://schemas.microsoft.com/office/drawing/2014/main" id="{A38DD675-61C0-4A3A-9AF6-F6D64723F2E8}"/>
              </a:ext>
            </a:extLst>
          </p:cNvPr>
          <p:cNvSpPr txBox="1"/>
          <p:nvPr/>
        </p:nvSpPr>
        <p:spPr>
          <a:xfrm>
            <a:off x="624698" y="1725339"/>
            <a:ext cx="8609308" cy="4967514"/>
          </a:xfrm>
          <a:prstGeom prst="rect">
            <a:avLst/>
          </a:prstGeom>
          <a:noFill/>
        </p:spPr>
        <p:txBody>
          <a:bodyPr wrap="square">
            <a:sp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t-EE" sz="2400" b="0" i="0" u="none" strike="noStrike" kern="1200" cap="none" spc="0" normalizeH="0" baseline="0" noProof="0" dirty="0">
                <a:ln>
                  <a:noFill/>
                </a:ln>
                <a:solidFill>
                  <a:srgbClr val="2F2F26"/>
                </a:solidFill>
                <a:effectLst/>
                <a:uLnTx/>
                <a:uFillTx/>
                <a:latin typeface="Calibri"/>
                <a:ea typeface="+mn-ea"/>
                <a:cs typeface="+mn-cs"/>
              </a:rPr>
              <a:t>C</a:t>
            </a:r>
            <a:r>
              <a:rPr kumimoji="0" lang="en-US" sz="2400" b="0" i="0" u="none" strike="noStrike" kern="1200" cap="none" spc="0" normalizeH="0" baseline="0" noProof="0" dirty="0" err="1">
                <a:ln>
                  <a:noFill/>
                </a:ln>
                <a:solidFill>
                  <a:srgbClr val="2F2F26"/>
                </a:solidFill>
                <a:effectLst/>
                <a:uLnTx/>
                <a:uFillTx/>
                <a:latin typeface="Calibri"/>
                <a:ea typeface="+mn-ea"/>
                <a:cs typeface="+mn-cs"/>
              </a:rPr>
              <a:t>ontact</a:t>
            </a:r>
            <a:r>
              <a:rPr kumimoji="0" lang="en-US" sz="2400" b="0" i="0" u="none" strike="noStrike" kern="1200" cap="none" spc="0" normalizeH="0" baseline="0" noProof="0" dirty="0">
                <a:ln>
                  <a:noFill/>
                </a:ln>
                <a:solidFill>
                  <a:srgbClr val="2F2F26"/>
                </a:solidFill>
                <a:effectLst/>
                <a:uLnTx/>
                <a:uFillTx/>
                <a:latin typeface="Calibri"/>
                <a:ea typeface="+mn-ea"/>
                <a:cs typeface="+mn-cs"/>
              </a:rPr>
              <a:t> details of each project partner expected, which </a:t>
            </a:r>
            <a:r>
              <a:rPr kumimoji="0" lang="et-EE" sz="2400" b="0" i="0" u="none" strike="noStrike" kern="1200" cap="none" spc="0" normalizeH="0" baseline="0" noProof="0" dirty="0" err="1">
                <a:ln>
                  <a:noFill/>
                </a:ln>
                <a:solidFill>
                  <a:srgbClr val="2F2F26"/>
                </a:solidFill>
                <a:effectLst/>
                <a:uLnTx/>
                <a:uFillTx/>
                <a:latin typeface="Calibri"/>
                <a:ea typeface="+mn-ea"/>
                <a:cs typeface="+mn-cs"/>
              </a:rPr>
              <a:t>will</a:t>
            </a:r>
            <a:r>
              <a:rPr kumimoji="0" lang="en-US" sz="2400" b="0" i="0" u="none" strike="noStrike" kern="1200" cap="none" spc="0" normalizeH="0" baseline="0" noProof="0" dirty="0">
                <a:ln>
                  <a:noFill/>
                </a:ln>
                <a:solidFill>
                  <a:srgbClr val="2F2F26"/>
                </a:solidFill>
                <a:effectLst/>
                <a:uLnTx/>
                <a:uFillTx/>
                <a:latin typeface="Calibri"/>
                <a:ea typeface="+mn-ea"/>
                <a:cs typeface="+mn-cs"/>
              </a:rPr>
              <a:t> be published if they consent</a:t>
            </a:r>
            <a:r>
              <a:rPr kumimoji="0" lang="et-EE" sz="2400" b="0" i="0" u="none" strike="noStrike" kern="1200" cap="none" spc="0" normalizeH="0" baseline="0" noProof="0" dirty="0">
                <a:ln>
                  <a:noFill/>
                </a:ln>
                <a:solidFill>
                  <a:srgbClr val="2F2F26"/>
                </a:solidFill>
                <a:effectLst/>
                <a:uLnTx/>
                <a:uFillTx/>
                <a:latin typeface="Calibri"/>
                <a:ea typeface="+mn-ea"/>
                <a:cs typeface="+mn-cs"/>
              </a:rPr>
              <a:t>  </a:t>
            </a:r>
          </a:p>
          <a:p>
            <a:pPr marL="0" marR="0" lvl="0" indent="0" algn="l" defTabSz="457200" rtl="0" eaLnBrk="1" fontAlgn="auto" latinLnBrk="0" hangingPunct="1">
              <a:lnSpc>
                <a:spcPct val="100000"/>
              </a:lnSpc>
              <a:spcBef>
                <a:spcPct val="20000"/>
              </a:spcBef>
              <a:spcAft>
                <a:spcPts val="0"/>
              </a:spcAft>
              <a:buClrTx/>
              <a:buSzTx/>
              <a:buFontTx/>
              <a:buNone/>
              <a:tabLst/>
              <a:defRPr/>
            </a:pPr>
            <a:endParaRPr kumimoji="0" lang="et-EE" sz="2400" b="0" i="0" u="none" strike="noStrike" kern="1200" cap="none" spc="0" normalizeH="0" baseline="0" noProof="0" dirty="0">
              <a:ln>
                <a:noFill/>
              </a:ln>
              <a:solidFill>
                <a:srgbClr val="2F2F26"/>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Tx/>
              <a:buNone/>
              <a:tabLst/>
              <a:defRPr/>
            </a:pPr>
            <a:endParaRPr kumimoji="0" lang="et-EE" sz="2400" b="0" i="0" u="none" strike="noStrike" kern="1200" cap="none" spc="0" normalizeH="0" baseline="0" noProof="0" dirty="0">
              <a:ln>
                <a:noFill/>
              </a:ln>
              <a:solidFill>
                <a:srgbClr val="2F2F26"/>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dirty="0">
              <a:ln>
                <a:noFill/>
              </a:ln>
              <a:solidFill>
                <a:srgbClr val="2F2F26"/>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t-EE" sz="2400" b="0" i="0" u="none" strike="noStrike" kern="1200" cap="none" spc="0" normalizeH="0" baseline="0" noProof="0" dirty="0">
                <a:ln>
                  <a:noFill/>
                </a:ln>
                <a:solidFill>
                  <a:srgbClr val="2F2F26"/>
                </a:solidFill>
                <a:effectLst/>
                <a:uLnTx/>
                <a:uFillTx/>
                <a:latin typeface="Calibri"/>
                <a:ea typeface="+mn-ea"/>
                <a:cs typeface="+mn-cs"/>
              </a:rPr>
              <a:t>D5.7 </a:t>
            </a:r>
            <a:r>
              <a:rPr kumimoji="0" lang="et-EE" sz="2000" b="0" i="0" u="none" strike="noStrike" kern="1200" cap="none" spc="0" normalizeH="0" baseline="0" noProof="0" dirty="0">
                <a:ln>
                  <a:noFill/>
                </a:ln>
                <a:solidFill>
                  <a:srgbClr val="2F2F26"/>
                </a:solidFill>
                <a:effectLst/>
                <a:uLnTx/>
                <a:uFillTx/>
                <a:latin typeface="Arial" panose="020B0604020202020204" pitchFamily="34" charset="0"/>
                <a:ea typeface="+mn-ea"/>
                <a:cs typeface="Arial" panose="020B0604020202020204" pitchFamily="34" charset="0"/>
              </a:rPr>
              <a:t>→</a:t>
            </a:r>
            <a:r>
              <a:rPr kumimoji="0" lang="et-EE" sz="2400" b="0" i="0" u="none" strike="noStrike" kern="1200" cap="none" spc="0" normalizeH="0" baseline="0" noProof="0" dirty="0">
                <a:ln>
                  <a:noFill/>
                </a:ln>
                <a:solidFill>
                  <a:srgbClr val="2F2F26"/>
                </a:solidFill>
                <a:effectLst/>
                <a:uLnTx/>
                <a:uFillTx/>
                <a:latin typeface="Calibri"/>
                <a:ea typeface="+mn-ea"/>
                <a:cs typeface="Arial" panose="020B0604020202020204" pitchFamily="34" charset="0"/>
              </a:rPr>
              <a:t> </a:t>
            </a:r>
            <a:r>
              <a:rPr kumimoji="0" lang="et-EE" sz="2400" b="0" i="0" u="none" strike="noStrike" kern="1200" cap="none" spc="0" normalizeH="0" baseline="0" noProof="0" dirty="0" err="1">
                <a:ln>
                  <a:noFill/>
                </a:ln>
                <a:solidFill>
                  <a:srgbClr val="2F2F26"/>
                </a:solidFill>
                <a:effectLst/>
                <a:uLnTx/>
                <a:uFillTx/>
                <a:latin typeface="Calibri"/>
                <a:ea typeface="+mn-ea"/>
                <a:cs typeface="Arial" panose="020B0604020202020204" pitchFamily="34" charset="0"/>
              </a:rPr>
              <a:t>contact</a:t>
            </a:r>
            <a:r>
              <a:rPr kumimoji="0" lang="et-EE" sz="2400" b="0" i="0" u="none" strike="noStrike" kern="1200" cap="none" spc="0" normalizeH="0" baseline="0" noProof="0" dirty="0">
                <a:ln>
                  <a:noFill/>
                </a:ln>
                <a:solidFill>
                  <a:srgbClr val="2F2F26"/>
                </a:solidFill>
                <a:effectLst/>
                <a:uLnTx/>
                <a:uFillTx/>
                <a:latin typeface="Calibri"/>
                <a:ea typeface="+mn-ea"/>
                <a:cs typeface="Arial" panose="020B0604020202020204" pitchFamily="34" charset="0"/>
              </a:rPr>
              <a:t> </a:t>
            </a:r>
            <a:r>
              <a:rPr kumimoji="0" lang="et-EE" sz="2400" b="0" i="0" u="none" strike="noStrike" kern="1200" cap="none" spc="0" normalizeH="0" baseline="0" noProof="0" dirty="0" err="1">
                <a:ln>
                  <a:noFill/>
                </a:ln>
                <a:solidFill>
                  <a:srgbClr val="2F2F26"/>
                </a:solidFill>
                <a:effectLst/>
                <a:uLnTx/>
                <a:uFillTx/>
                <a:latin typeface="Calibri"/>
                <a:ea typeface="+mn-ea"/>
                <a:cs typeface="Arial" panose="020B0604020202020204" pitchFamily="34" charset="0"/>
              </a:rPr>
              <a:t>details</a:t>
            </a:r>
            <a:r>
              <a:rPr kumimoji="0" lang="et-EE" sz="2400" b="0" i="0" u="none" strike="noStrike" kern="1200" cap="none" spc="0" normalizeH="0" baseline="0" noProof="0" dirty="0">
                <a:ln>
                  <a:noFill/>
                </a:ln>
                <a:solidFill>
                  <a:srgbClr val="2F2F26"/>
                </a:solidFill>
                <a:effectLst/>
                <a:uLnTx/>
                <a:uFillTx/>
                <a:latin typeface="Calibri"/>
                <a:ea typeface="+mn-ea"/>
                <a:cs typeface="Arial" panose="020B0604020202020204" pitchFamily="34" charset="0"/>
              </a:rPr>
              <a:t> </a:t>
            </a:r>
            <a:r>
              <a:rPr kumimoji="0" lang="et-EE" sz="2400" b="0" i="0" u="none" strike="noStrike" kern="1200" cap="none" spc="0" normalizeH="0" baseline="0" noProof="0" dirty="0" err="1">
                <a:ln>
                  <a:noFill/>
                </a:ln>
                <a:solidFill>
                  <a:srgbClr val="2F2F26"/>
                </a:solidFill>
                <a:effectLst/>
                <a:uLnTx/>
                <a:uFillTx/>
                <a:latin typeface="Calibri"/>
                <a:ea typeface="+mn-ea"/>
                <a:cs typeface="Arial" panose="020B0604020202020204" pitchFamily="34" charset="0"/>
              </a:rPr>
              <a:t>filled</a:t>
            </a:r>
            <a:r>
              <a:rPr kumimoji="0" lang="et-EE" sz="2400" b="0" i="0" u="none" strike="noStrike" kern="1200" cap="none" spc="0" normalizeH="0" baseline="0" noProof="0" dirty="0">
                <a:ln>
                  <a:noFill/>
                </a:ln>
                <a:solidFill>
                  <a:srgbClr val="2F2F26"/>
                </a:solidFill>
                <a:effectLst/>
                <a:uLnTx/>
                <a:uFillTx/>
                <a:latin typeface="Calibri"/>
                <a:ea typeface="+mn-ea"/>
                <a:cs typeface="Arial" panose="020B0604020202020204" pitchFamily="34" charset="0"/>
              </a:rPr>
              <a:t> in </a:t>
            </a:r>
            <a:r>
              <a:rPr kumimoji="0" lang="et-EE" sz="2400" b="0" i="0" u="none" strike="noStrike" kern="1200" cap="none" spc="0" normalizeH="0" baseline="0" noProof="0" dirty="0" err="1">
                <a:ln>
                  <a:noFill/>
                </a:ln>
                <a:solidFill>
                  <a:srgbClr val="2F2F26"/>
                </a:solidFill>
                <a:effectLst/>
                <a:uLnTx/>
                <a:uFillTx/>
                <a:latin typeface="Calibri"/>
                <a:ea typeface="+mn-ea"/>
                <a:cs typeface="Arial" panose="020B0604020202020204" pitchFamily="34" charset="0"/>
              </a:rPr>
              <a:t>according</a:t>
            </a:r>
            <a:r>
              <a:rPr kumimoji="0" lang="et-EE" sz="2400" b="0" i="0" u="none" strike="noStrike" kern="1200" cap="none" spc="0" normalizeH="0" baseline="0" noProof="0" dirty="0">
                <a:ln>
                  <a:noFill/>
                </a:ln>
                <a:solidFill>
                  <a:srgbClr val="2F2F26"/>
                </a:solidFill>
                <a:effectLst/>
                <a:uLnTx/>
                <a:uFillTx/>
                <a:latin typeface="Calibri"/>
                <a:ea typeface="+mn-ea"/>
                <a:cs typeface="Arial" panose="020B0604020202020204" pitchFamily="34" charset="0"/>
              </a:rPr>
              <a:t> </a:t>
            </a:r>
            <a:r>
              <a:rPr kumimoji="0" lang="et-EE" sz="2400" b="0" i="0" u="none" strike="noStrike" kern="1200" cap="none" spc="0" normalizeH="0" baseline="0" noProof="0" dirty="0" err="1">
                <a:ln>
                  <a:noFill/>
                </a:ln>
                <a:solidFill>
                  <a:srgbClr val="2F2F26"/>
                </a:solidFill>
                <a:effectLst/>
                <a:uLnTx/>
                <a:uFillTx/>
                <a:latin typeface="Calibri"/>
                <a:ea typeface="+mn-ea"/>
                <a:cs typeface="Arial" panose="020B0604020202020204" pitchFamily="34" charset="0"/>
              </a:rPr>
              <a:t>to</a:t>
            </a:r>
            <a:r>
              <a:rPr kumimoji="0" lang="et-EE" sz="2400" b="0" i="0" u="none" strike="noStrike" kern="1200" cap="none" spc="0" normalizeH="0" baseline="0" noProof="0" dirty="0">
                <a:ln>
                  <a:noFill/>
                </a:ln>
                <a:solidFill>
                  <a:srgbClr val="2F2F26"/>
                </a:solidFill>
                <a:effectLst/>
                <a:uLnTx/>
                <a:uFillTx/>
                <a:latin typeface="Calibri"/>
                <a:ea typeface="+mn-ea"/>
                <a:cs typeface="Arial" panose="020B0604020202020204" pitchFamily="34" charset="0"/>
              </a:rPr>
              <a:t> WP2 </a:t>
            </a:r>
            <a:r>
              <a:rPr kumimoji="0" lang="et-EE" sz="2400" b="0" i="0" u="none" strike="noStrike" kern="1200" cap="none" spc="0" normalizeH="0" baseline="0" noProof="0" dirty="0" err="1">
                <a:ln>
                  <a:noFill/>
                </a:ln>
                <a:solidFill>
                  <a:srgbClr val="2F2F26"/>
                </a:solidFill>
                <a:effectLst/>
                <a:uLnTx/>
                <a:uFillTx/>
                <a:latin typeface="Calibri"/>
                <a:ea typeface="+mn-ea"/>
                <a:cs typeface="Arial" panose="020B0604020202020204" pitchFamily="34" charset="0"/>
              </a:rPr>
              <a:t>contact</a:t>
            </a:r>
            <a:r>
              <a:rPr kumimoji="0" lang="et-EE" sz="2400" b="0" i="0" u="none" strike="noStrike" kern="1200" cap="none" spc="0" normalizeH="0" baseline="0" noProof="0" dirty="0">
                <a:ln>
                  <a:noFill/>
                </a:ln>
                <a:solidFill>
                  <a:srgbClr val="2F2F26"/>
                </a:solidFill>
                <a:effectLst/>
                <a:uLnTx/>
                <a:uFillTx/>
                <a:latin typeface="Calibri"/>
                <a:ea typeface="+mn-ea"/>
                <a:cs typeface="Arial" panose="020B0604020202020204" pitchFamily="34" charset="0"/>
              </a:rPr>
              <a:t> list, </a:t>
            </a:r>
            <a:r>
              <a:rPr kumimoji="0" lang="et-EE" sz="2400" b="0" i="0" u="none" strike="noStrike" kern="1200" cap="none" spc="0" normalizeH="0" baseline="0" noProof="0" dirty="0" err="1">
                <a:ln>
                  <a:noFill/>
                </a:ln>
                <a:solidFill>
                  <a:srgbClr val="2F2F26"/>
                </a:solidFill>
                <a:effectLst/>
                <a:uLnTx/>
                <a:uFillTx/>
                <a:latin typeface="Calibri"/>
                <a:ea typeface="+mn-ea"/>
                <a:cs typeface="Arial" panose="020B0604020202020204" pitchFamily="34" charset="0"/>
              </a:rPr>
              <a:t>publication</a:t>
            </a:r>
            <a:r>
              <a:rPr kumimoji="0" lang="et-EE" sz="2400" b="0" i="0" u="none" strike="noStrike" kern="1200" cap="none" spc="0" normalizeH="0" baseline="0" noProof="0" dirty="0">
                <a:ln>
                  <a:noFill/>
                </a:ln>
                <a:solidFill>
                  <a:srgbClr val="2F2F26"/>
                </a:solidFill>
                <a:effectLst/>
                <a:uLnTx/>
                <a:uFillTx/>
                <a:latin typeface="Calibri"/>
                <a:ea typeface="+mn-ea"/>
                <a:cs typeface="Arial" panose="020B0604020202020204" pitchFamily="34" charset="0"/>
              </a:rPr>
              <a:t> </a:t>
            </a:r>
            <a:r>
              <a:rPr kumimoji="0" lang="et-EE" sz="2400" b="0" i="0" u="none" strike="noStrike" kern="1200" cap="none" spc="0" normalizeH="0" baseline="0" noProof="0" dirty="0" err="1">
                <a:ln>
                  <a:noFill/>
                </a:ln>
                <a:solidFill>
                  <a:srgbClr val="2F2F26"/>
                </a:solidFill>
                <a:effectLst/>
                <a:uLnTx/>
                <a:uFillTx/>
                <a:latin typeface="Calibri"/>
                <a:ea typeface="+mn-ea"/>
                <a:cs typeface="Arial" panose="020B0604020202020204" pitchFamily="34" charset="0"/>
              </a:rPr>
              <a:t>consent</a:t>
            </a:r>
            <a:r>
              <a:rPr kumimoji="0" lang="et-EE" sz="2400" b="0" i="0" u="none" strike="noStrike" kern="1200" cap="none" spc="0" normalizeH="0" baseline="0" noProof="0" dirty="0">
                <a:ln>
                  <a:noFill/>
                </a:ln>
                <a:solidFill>
                  <a:srgbClr val="2F2F26"/>
                </a:solidFill>
                <a:effectLst/>
                <a:uLnTx/>
                <a:uFillTx/>
                <a:latin typeface="Calibri"/>
                <a:ea typeface="+mn-ea"/>
                <a:cs typeface="Arial" panose="020B0604020202020204" pitchFamily="34" charset="0"/>
              </a:rPr>
              <a:t> </a:t>
            </a:r>
            <a:r>
              <a:rPr kumimoji="0" lang="et-EE" sz="2400" b="0" i="0" u="none" strike="noStrike" kern="1200" cap="none" spc="0" normalizeH="0" baseline="0" noProof="0" dirty="0" err="1">
                <a:ln>
                  <a:noFill/>
                </a:ln>
                <a:solidFill>
                  <a:srgbClr val="2F2F26"/>
                </a:solidFill>
                <a:effectLst/>
                <a:uLnTx/>
                <a:uFillTx/>
                <a:latin typeface="Calibri"/>
                <a:ea typeface="+mn-ea"/>
                <a:cs typeface="Arial" panose="020B0604020202020204" pitchFamily="34" charset="0"/>
              </a:rPr>
              <a:t>ticked</a:t>
            </a:r>
            <a:r>
              <a:rPr kumimoji="0" lang="et-EE" sz="2400" b="0" i="0" u="none" strike="noStrike" kern="1200" cap="none" spc="0" normalizeH="0" baseline="0" noProof="0" dirty="0">
                <a:ln>
                  <a:noFill/>
                </a:ln>
                <a:solidFill>
                  <a:srgbClr val="2F2F26"/>
                </a:solidFill>
                <a:effectLst/>
                <a:uLnTx/>
                <a:uFillTx/>
                <a:latin typeface="Calibri"/>
                <a:ea typeface="+mn-ea"/>
                <a:cs typeface="Arial" panose="020B0604020202020204" pitchFamily="34" charset="0"/>
              </a:rPr>
              <a:t> </a:t>
            </a:r>
            <a:r>
              <a:rPr kumimoji="0" lang="et-EE" sz="2400" b="0" i="0" u="none" strike="noStrike" kern="1200" cap="none" spc="0" normalizeH="0" baseline="0" noProof="0" dirty="0" err="1">
                <a:ln>
                  <a:noFill/>
                </a:ln>
                <a:solidFill>
                  <a:srgbClr val="2F2F26"/>
                </a:solidFill>
                <a:effectLst/>
                <a:uLnTx/>
                <a:uFillTx/>
                <a:latin typeface="Calibri"/>
                <a:ea typeface="+mn-ea"/>
                <a:cs typeface="Arial" panose="020B0604020202020204" pitchFamily="34" charset="0"/>
              </a:rPr>
              <a:t>only</a:t>
            </a:r>
            <a:r>
              <a:rPr kumimoji="0" lang="et-EE" sz="2400" b="0" i="0" u="none" strike="noStrike" kern="1200" cap="none" spc="0" normalizeH="0" baseline="0" noProof="0" dirty="0">
                <a:ln>
                  <a:noFill/>
                </a:ln>
                <a:solidFill>
                  <a:srgbClr val="2F2F26"/>
                </a:solidFill>
                <a:effectLst/>
                <a:uLnTx/>
                <a:uFillTx/>
                <a:latin typeface="Calibri"/>
                <a:ea typeface="+mn-ea"/>
                <a:cs typeface="Arial" panose="020B0604020202020204" pitchFamily="34" charset="0"/>
              </a:rPr>
              <a:t> </a:t>
            </a:r>
            <a:r>
              <a:rPr kumimoji="0" lang="et-EE" sz="2400" b="0" i="0" u="none" strike="noStrike" kern="1200" cap="none" spc="0" normalizeH="0" baseline="0" noProof="0" dirty="0" err="1">
                <a:ln>
                  <a:noFill/>
                </a:ln>
                <a:solidFill>
                  <a:srgbClr val="2F2F26"/>
                </a:solidFill>
                <a:effectLst/>
                <a:uLnTx/>
                <a:uFillTx/>
                <a:latin typeface="Calibri"/>
                <a:ea typeface="+mn-ea"/>
                <a:cs typeface="Arial" panose="020B0604020202020204" pitchFamily="34" charset="0"/>
              </a:rPr>
              <a:t>for</a:t>
            </a:r>
            <a:r>
              <a:rPr kumimoji="0" lang="et-EE" sz="2400" b="0" i="0" u="none" strike="noStrike" kern="1200" cap="none" spc="0" normalizeH="0" baseline="0" noProof="0" dirty="0">
                <a:ln>
                  <a:noFill/>
                </a:ln>
                <a:solidFill>
                  <a:srgbClr val="2F2F26"/>
                </a:solidFill>
                <a:effectLst/>
                <a:uLnTx/>
                <a:uFillTx/>
                <a:latin typeface="Calibri"/>
                <a:ea typeface="+mn-ea"/>
                <a:cs typeface="Arial" panose="020B0604020202020204" pitchFamily="34" charset="0"/>
              </a:rPr>
              <a:t> </a:t>
            </a:r>
            <a:r>
              <a:rPr kumimoji="0" lang="et-EE" sz="2400" b="0" i="0" u="none" strike="noStrike" kern="1200" cap="none" spc="0" normalizeH="0" baseline="0" noProof="0" dirty="0" err="1">
                <a:ln>
                  <a:noFill/>
                </a:ln>
                <a:solidFill>
                  <a:srgbClr val="2F2F26"/>
                </a:solidFill>
                <a:effectLst/>
                <a:uLnTx/>
                <a:uFillTx/>
                <a:latin typeface="Calibri"/>
                <a:ea typeface="+mn-ea"/>
                <a:cs typeface="Arial" panose="020B0604020202020204" pitchFamily="34" charset="0"/>
              </a:rPr>
              <a:t>project</a:t>
            </a:r>
            <a:r>
              <a:rPr kumimoji="0" lang="et-EE" sz="2400" b="0" i="0" u="none" strike="noStrike" kern="1200" cap="none" spc="0" normalizeH="0" baseline="0" noProof="0" dirty="0">
                <a:ln>
                  <a:noFill/>
                </a:ln>
                <a:solidFill>
                  <a:srgbClr val="2F2F26"/>
                </a:solidFill>
                <a:effectLst/>
                <a:uLnTx/>
                <a:uFillTx/>
                <a:latin typeface="Calibri"/>
                <a:ea typeface="+mn-ea"/>
                <a:cs typeface="Arial" panose="020B0604020202020204" pitchFamily="34" charset="0"/>
              </a:rPr>
              <a:t> </a:t>
            </a:r>
            <a:r>
              <a:rPr kumimoji="0" lang="et-EE" sz="2400" b="0" i="0" u="none" strike="noStrike" kern="1200" cap="none" spc="0" normalizeH="0" baseline="0" noProof="0" dirty="0" err="1">
                <a:ln>
                  <a:noFill/>
                </a:ln>
                <a:solidFill>
                  <a:srgbClr val="2F2F26"/>
                </a:solidFill>
                <a:effectLst/>
                <a:uLnTx/>
                <a:uFillTx/>
                <a:latin typeface="Calibri"/>
                <a:ea typeface="+mn-ea"/>
                <a:cs typeface="Arial" panose="020B0604020202020204" pitchFamily="34" charset="0"/>
              </a:rPr>
              <a:t>coordinator</a:t>
            </a:r>
            <a:r>
              <a:rPr kumimoji="0" lang="et-EE" sz="2400" b="0" i="0" u="none" strike="noStrike" kern="1200" cap="none" spc="0" normalizeH="0" baseline="0" noProof="0" dirty="0">
                <a:ln>
                  <a:noFill/>
                </a:ln>
                <a:solidFill>
                  <a:srgbClr val="2F2F26"/>
                </a:solidFill>
                <a:effectLst/>
                <a:uLnTx/>
                <a:uFillTx/>
                <a:latin typeface="Calibri"/>
                <a:ea typeface="+mn-ea"/>
                <a:cs typeface="Arial" panose="020B0604020202020204" pitchFamily="34" charset="0"/>
              </a:rPr>
              <a:t>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t-EE" sz="2400" b="0" i="0" u="none" strike="noStrike" kern="1200" cap="none" spc="0" normalizeH="0" baseline="0" noProof="0" dirty="0">
                <a:ln>
                  <a:noFill/>
                </a:ln>
                <a:solidFill>
                  <a:srgbClr val="2F2F26"/>
                </a:solidFill>
                <a:effectLst/>
                <a:uLnTx/>
                <a:uFillTx/>
                <a:latin typeface="Calibri"/>
                <a:ea typeface="+mn-ea"/>
                <a:cs typeface="Arial" panose="020B0604020202020204" pitchFamily="34" charset="0"/>
              </a:rPr>
              <a:t>D5.8 </a:t>
            </a:r>
            <a:r>
              <a:rPr kumimoji="0" lang="et-EE" sz="2000" b="0" i="0" u="none" strike="noStrike" kern="1200" cap="none" spc="0" normalizeH="0" baseline="0" noProof="0" dirty="0">
                <a:ln>
                  <a:noFill/>
                </a:ln>
                <a:solidFill>
                  <a:srgbClr val="2F2F26"/>
                </a:solidFill>
                <a:effectLst/>
                <a:uLnTx/>
                <a:uFillTx/>
                <a:latin typeface="Arial" panose="020B0604020202020204" pitchFamily="34" charset="0"/>
                <a:ea typeface="+mn-ea"/>
                <a:cs typeface="Arial" panose="020B0604020202020204" pitchFamily="34" charset="0"/>
              </a:rPr>
              <a:t>→</a:t>
            </a:r>
            <a:r>
              <a:rPr kumimoji="0" lang="et-EE" sz="2400" b="0" i="0" u="none" strike="noStrike" kern="1200" cap="none" spc="0" normalizeH="0" baseline="0" noProof="0" dirty="0">
                <a:ln>
                  <a:noFill/>
                </a:ln>
                <a:solidFill>
                  <a:srgbClr val="2F2F26"/>
                </a:solidFill>
                <a:effectLst/>
                <a:uLnTx/>
                <a:uFillTx/>
                <a:latin typeface="Calibri"/>
                <a:ea typeface="+mn-ea"/>
                <a:cs typeface="Arial" panose="020B0604020202020204" pitchFamily="34" charset="0"/>
              </a:rPr>
              <a:t> </a:t>
            </a:r>
            <a:r>
              <a:rPr kumimoji="0" lang="et-EE" sz="2400" b="0" i="0" u="none" strike="noStrike" kern="1200" cap="none" spc="0" normalizeH="0" baseline="0" noProof="0" dirty="0" err="1">
                <a:ln>
                  <a:noFill/>
                </a:ln>
                <a:solidFill>
                  <a:srgbClr val="2F2F26"/>
                </a:solidFill>
                <a:effectLst/>
                <a:uLnTx/>
                <a:uFillTx/>
                <a:latin typeface="Calibri"/>
                <a:ea typeface="+mn-ea"/>
                <a:cs typeface="Arial" panose="020B0604020202020204" pitchFamily="34" charset="0"/>
              </a:rPr>
              <a:t>publication</a:t>
            </a:r>
            <a:r>
              <a:rPr kumimoji="0" lang="et-EE" sz="2400" b="0" i="0" u="none" strike="noStrike" kern="1200" cap="none" spc="0" normalizeH="0" baseline="0" noProof="0" dirty="0">
                <a:ln>
                  <a:noFill/>
                </a:ln>
                <a:solidFill>
                  <a:srgbClr val="2F2F26"/>
                </a:solidFill>
                <a:effectLst/>
                <a:uLnTx/>
                <a:uFillTx/>
                <a:latin typeface="Calibri"/>
                <a:ea typeface="+mn-ea"/>
                <a:cs typeface="Arial" panose="020B0604020202020204" pitchFamily="34" charset="0"/>
              </a:rPr>
              <a:t> </a:t>
            </a:r>
            <a:r>
              <a:rPr kumimoji="0" lang="et-EE" sz="2400" b="0" i="0" u="none" strike="noStrike" kern="1200" cap="none" spc="0" normalizeH="0" baseline="0" noProof="0" dirty="0" err="1">
                <a:ln>
                  <a:noFill/>
                </a:ln>
                <a:solidFill>
                  <a:srgbClr val="2F2F26"/>
                </a:solidFill>
                <a:effectLst/>
                <a:uLnTx/>
                <a:uFillTx/>
                <a:latin typeface="Calibri"/>
                <a:ea typeface="+mn-ea"/>
                <a:cs typeface="Arial" panose="020B0604020202020204" pitchFamily="34" charset="0"/>
              </a:rPr>
              <a:t>consent</a:t>
            </a:r>
            <a:r>
              <a:rPr kumimoji="0" lang="et-EE" sz="2400" b="0" i="0" u="none" strike="noStrike" kern="1200" cap="none" spc="0" normalizeH="0" baseline="0" noProof="0" dirty="0">
                <a:ln>
                  <a:noFill/>
                </a:ln>
                <a:solidFill>
                  <a:srgbClr val="2F2F26"/>
                </a:solidFill>
                <a:effectLst/>
                <a:uLnTx/>
                <a:uFillTx/>
                <a:latin typeface="Calibri"/>
                <a:ea typeface="+mn-ea"/>
                <a:cs typeface="Arial" panose="020B0604020202020204" pitchFamily="34" charset="0"/>
              </a:rPr>
              <a:t> </a:t>
            </a:r>
            <a:r>
              <a:rPr kumimoji="0" lang="et-EE" sz="2400" b="0" i="0" u="none" strike="noStrike" kern="1200" cap="none" spc="0" normalizeH="0" baseline="0" noProof="0" dirty="0" err="1">
                <a:ln>
                  <a:noFill/>
                </a:ln>
                <a:solidFill>
                  <a:srgbClr val="2F2F26"/>
                </a:solidFill>
                <a:effectLst/>
                <a:uLnTx/>
                <a:uFillTx/>
                <a:latin typeface="Calibri"/>
                <a:ea typeface="+mn-ea"/>
                <a:cs typeface="Arial" panose="020B0604020202020204" pitchFamily="34" charset="0"/>
              </a:rPr>
              <a:t>for</a:t>
            </a:r>
            <a:r>
              <a:rPr kumimoji="0" lang="et-EE" sz="2400" b="0" i="0" u="none" strike="noStrike" kern="1200" cap="none" spc="0" normalizeH="0" baseline="0" noProof="0" dirty="0">
                <a:ln>
                  <a:noFill/>
                </a:ln>
                <a:solidFill>
                  <a:srgbClr val="2F2F26"/>
                </a:solidFill>
                <a:effectLst/>
                <a:uLnTx/>
                <a:uFillTx/>
                <a:latin typeface="Calibri"/>
                <a:ea typeface="+mn-ea"/>
                <a:cs typeface="Arial" panose="020B0604020202020204" pitchFamily="34" charset="0"/>
              </a:rPr>
              <a:t> all </a:t>
            </a:r>
            <a:r>
              <a:rPr kumimoji="0" lang="et-EE" sz="2400" b="0" i="0" u="none" strike="noStrike" kern="1200" cap="none" spc="0" normalizeH="0" baseline="0" noProof="0" dirty="0" err="1">
                <a:ln>
                  <a:noFill/>
                </a:ln>
                <a:solidFill>
                  <a:srgbClr val="2F2F26"/>
                </a:solidFill>
                <a:effectLst/>
                <a:uLnTx/>
                <a:uFillTx/>
                <a:latin typeface="Calibri"/>
                <a:ea typeface="+mn-ea"/>
                <a:cs typeface="Arial" panose="020B0604020202020204" pitchFamily="34" charset="0"/>
              </a:rPr>
              <a:t>partners</a:t>
            </a:r>
            <a:r>
              <a:rPr kumimoji="0" lang="et-EE" sz="2400" b="0" i="0" u="none" strike="noStrike" kern="1200" cap="none" spc="0" normalizeH="0" baseline="0" noProof="0" dirty="0">
                <a:ln>
                  <a:noFill/>
                </a:ln>
                <a:solidFill>
                  <a:srgbClr val="2F2F26"/>
                </a:solidFill>
                <a:effectLst/>
                <a:uLnTx/>
                <a:uFillTx/>
                <a:latin typeface="Calibri"/>
                <a:ea typeface="+mn-ea"/>
                <a:cs typeface="Arial" panose="020B0604020202020204" pitchFamily="34" charset="0"/>
              </a:rPr>
              <a:t>? </a:t>
            </a:r>
            <a:r>
              <a:rPr kumimoji="0" lang="et-EE" sz="2400" b="0" i="0" u="none" strike="noStrike" kern="1200" cap="none" spc="0" normalizeH="0" baseline="0" noProof="0" dirty="0" err="1">
                <a:ln>
                  <a:noFill/>
                </a:ln>
                <a:solidFill>
                  <a:srgbClr val="2F2F26"/>
                </a:solidFill>
                <a:effectLst/>
                <a:uLnTx/>
                <a:uFillTx/>
                <a:latin typeface="Calibri"/>
                <a:ea typeface="+mn-ea"/>
                <a:cs typeface="Arial" panose="020B0604020202020204" pitchFamily="34" charset="0"/>
              </a:rPr>
              <a:t>Please</a:t>
            </a:r>
            <a:r>
              <a:rPr kumimoji="0" lang="et-EE" sz="2400" b="0" i="0" u="none" strike="noStrike" kern="1200" cap="none" spc="0" normalizeH="0" baseline="0" noProof="0" dirty="0">
                <a:ln>
                  <a:noFill/>
                </a:ln>
                <a:solidFill>
                  <a:srgbClr val="2F2F26"/>
                </a:solidFill>
                <a:effectLst/>
                <a:uLnTx/>
                <a:uFillTx/>
                <a:latin typeface="Calibri"/>
                <a:ea typeface="+mn-ea"/>
                <a:cs typeface="Arial" panose="020B0604020202020204" pitchFamily="34" charset="0"/>
              </a:rPr>
              <a:t> </a:t>
            </a:r>
            <a:r>
              <a:rPr kumimoji="0" lang="et-EE" sz="2400" b="0" i="0" u="none" strike="noStrike" kern="1200" cap="none" spc="0" normalizeH="0" baseline="0" noProof="0" dirty="0" err="1">
                <a:ln>
                  <a:noFill/>
                </a:ln>
                <a:solidFill>
                  <a:srgbClr val="2F2F26"/>
                </a:solidFill>
                <a:effectLst/>
                <a:uLnTx/>
                <a:uFillTx/>
                <a:latin typeface="Calibri"/>
                <a:ea typeface="+mn-ea"/>
                <a:cs typeface="Arial" panose="020B0604020202020204" pitchFamily="34" charset="0"/>
              </a:rPr>
              <a:t>inform</a:t>
            </a:r>
            <a:r>
              <a:rPr kumimoji="0" lang="et-EE" sz="2400" b="0" i="0" u="none" strike="noStrike" kern="1200" cap="none" spc="0" normalizeH="0" baseline="0" noProof="0" dirty="0">
                <a:ln>
                  <a:noFill/>
                </a:ln>
                <a:solidFill>
                  <a:srgbClr val="2F2F26"/>
                </a:solidFill>
                <a:effectLst/>
                <a:uLnTx/>
                <a:uFillTx/>
                <a:latin typeface="Calibri"/>
                <a:ea typeface="+mn-ea"/>
                <a:cs typeface="Arial" panose="020B0604020202020204" pitchFamily="34" charset="0"/>
              </a:rPr>
              <a:t> </a:t>
            </a:r>
            <a:r>
              <a:rPr kumimoji="0" lang="et-EE" sz="2400" b="0" i="0" u="none" strike="noStrike" kern="1200" cap="none" spc="0" normalizeH="0" baseline="0" noProof="0" dirty="0" err="1">
                <a:ln>
                  <a:noFill/>
                </a:ln>
                <a:solidFill>
                  <a:srgbClr val="2F2F26"/>
                </a:solidFill>
                <a:effectLst/>
                <a:uLnTx/>
                <a:uFillTx/>
                <a:latin typeface="Calibri"/>
                <a:ea typeface="+mn-ea"/>
                <a:cs typeface="Arial" panose="020B0604020202020204" pitchFamily="34" charset="0"/>
              </a:rPr>
              <a:t>about</a:t>
            </a:r>
            <a:r>
              <a:rPr kumimoji="0" lang="et-EE" sz="2400" b="0" i="0" u="none" strike="noStrike" kern="1200" cap="none" spc="0" normalizeH="0" baseline="0" noProof="0" dirty="0">
                <a:ln>
                  <a:noFill/>
                </a:ln>
                <a:solidFill>
                  <a:srgbClr val="2F2F26"/>
                </a:solidFill>
                <a:effectLst/>
                <a:uLnTx/>
                <a:uFillTx/>
                <a:latin typeface="Calibri"/>
                <a:ea typeface="+mn-ea"/>
                <a:cs typeface="Arial" panose="020B0604020202020204" pitchFamily="34" charset="0"/>
              </a:rPr>
              <a:t> </a:t>
            </a:r>
            <a:r>
              <a:rPr kumimoji="0" lang="et-EE" sz="2400" b="0" i="0" u="none" strike="noStrike" kern="1200" cap="none" spc="0" normalizeH="0" baseline="0" noProof="0" dirty="0" err="1">
                <a:ln>
                  <a:noFill/>
                </a:ln>
                <a:solidFill>
                  <a:srgbClr val="2F2F26"/>
                </a:solidFill>
                <a:effectLst/>
                <a:uLnTx/>
                <a:uFillTx/>
                <a:latin typeface="Calibri"/>
                <a:ea typeface="+mn-ea"/>
                <a:cs typeface="Arial" panose="020B0604020202020204" pitchFamily="34" charset="0"/>
              </a:rPr>
              <a:t>your</a:t>
            </a:r>
            <a:r>
              <a:rPr kumimoji="0" lang="et-EE" sz="2400" b="0" i="0" u="none" strike="noStrike" kern="1200" cap="none" spc="0" normalizeH="0" baseline="0" noProof="0" dirty="0">
                <a:ln>
                  <a:noFill/>
                </a:ln>
                <a:solidFill>
                  <a:srgbClr val="2F2F26"/>
                </a:solidFill>
                <a:effectLst/>
                <a:uLnTx/>
                <a:uFillTx/>
                <a:latin typeface="Calibri"/>
                <a:ea typeface="+mn-ea"/>
                <a:cs typeface="Arial" panose="020B0604020202020204" pitchFamily="34" charset="0"/>
              </a:rPr>
              <a:t> </a:t>
            </a:r>
            <a:r>
              <a:rPr kumimoji="0" lang="et-EE" sz="2400" b="0" i="0" u="none" strike="noStrike" kern="1200" cap="none" spc="0" normalizeH="0" baseline="0" noProof="0" dirty="0" err="1">
                <a:ln>
                  <a:noFill/>
                </a:ln>
                <a:solidFill>
                  <a:srgbClr val="2F2F26"/>
                </a:solidFill>
                <a:effectLst/>
                <a:uLnTx/>
                <a:uFillTx/>
                <a:latin typeface="Calibri"/>
                <a:ea typeface="+mn-ea"/>
                <a:cs typeface="Arial" panose="020B0604020202020204" pitchFamily="34" charset="0"/>
              </a:rPr>
              <a:t>consent</a:t>
            </a:r>
            <a:r>
              <a:rPr kumimoji="0" lang="et-EE" sz="2400" b="0" i="0" u="none" strike="noStrike" kern="1200" cap="none" spc="0" normalizeH="0" baseline="0" noProof="0" dirty="0">
                <a:ln>
                  <a:noFill/>
                </a:ln>
                <a:solidFill>
                  <a:srgbClr val="2F2F26"/>
                </a:solidFill>
                <a:effectLst/>
                <a:uLnTx/>
                <a:uFillTx/>
                <a:latin typeface="Calibri"/>
                <a:ea typeface="+mn-ea"/>
                <a:cs typeface="Arial" panose="020B0604020202020204" pitchFamily="34" charset="0"/>
              </a:rPr>
              <a:t> </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t-EE" sz="2000" b="0" i="0" u="none" strike="noStrike" kern="1200" cap="none" spc="0" normalizeH="0" baseline="0" noProof="0" dirty="0">
                <a:ln>
                  <a:noFill/>
                </a:ln>
                <a:solidFill>
                  <a:srgbClr val="2F2F26"/>
                </a:solidFill>
                <a:effectLst/>
                <a:uLnTx/>
                <a:uFillTx/>
                <a:latin typeface="Calibri"/>
                <a:ea typeface="+mn-ea"/>
                <a:cs typeface="+mn-cs"/>
              </a:rPr>
              <a:t>Sander </a:t>
            </a:r>
            <a:r>
              <a:rPr kumimoji="0" lang="et-EE" sz="2000" b="0" i="0" u="none" strike="noStrike" kern="1200" cap="none" spc="0" normalizeH="0" baseline="0" noProof="0" dirty="0">
                <a:ln>
                  <a:noFill/>
                </a:ln>
                <a:solidFill>
                  <a:srgbClr val="2F2F26"/>
                </a:solidFill>
                <a:effectLst/>
                <a:uLnTx/>
                <a:uFillTx/>
                <a:latin typeface="Calibri"/>
                <a:ea typeface="+mn-ea"/>
                <a:cs typeface="+mn-cs"/>
                <a:hlinkClick r:id="rId4"/>
              </a:rPr>
              <a:t>sander.janssen@wur.nl</a:t>
            </a:r>
            <a:r>
              <a:rPr kumimoji="0" lang="et-EE" sz="2000" b="0" i="0" u="none" strike="noStrike" kern="1200" cap="none" spc="0" normalizeH="0" baseline="0" noProof="0" dirty="0">
                <a:ln>
                  <a:noFill/>
                </a:ln>
                <a:solidFill>
                  <a:srgbClr val="2F2F26"/>
                </a:solidFill>
                <a:effectLst/>
                <a:uLnTx/>
                <a:uFillTx/>
                <a:latin typeface="Calibri"/>
                <a:ea typeface="+mn-ea"/>
                <a:cs typeface="+mn-cs"/>
              </a:rPr>
              <a:t> </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t-EE" sz="2000" b="0" i="0" u="none" strike="noStrike" kern="1200" cap="none" spc="0" normalizeH="0" baseline="0" noProof="0" dirty="0">
                <a:ln>
                  <a:noFill/>
                </a:ln>
                <a:solidFill>
                  <a:srgbClr val="2F2F26"/>
                </a:solidFill>
                <a:effectLst/>
                <a:uLnTx/>
                <a:uFillTx/>
                <a:latin typeface="Calibri"/>
                <a:ea typeface="+mn-ea"/>
                <a:cs typeface="+mn-cs"/>
              </a:rPr>
              <a:t>WP5 </a:t>
            </a:r>
            <a:endParaRPr kumimoji="0" lang="en-US" sz="2000" b="0" i="0" u="none" strike="noStrike" kern="1200" cap="none" spc="0" normalizeH="0" baseline="0" noProof="0" dirty="0">
              <a:ln>
                <a:noFill/>
              </a:ln>
              <a:solidFill>
                <a:srgbClr val="2F2F26"/>
              </a:solidFill>
              <a:effectLst/>
              <a:uLnTx/>
              <a:uFillTx/>
              <a:latin typeface="Calibri"/>
              <a:ea typeface="+mn-ea"/>
              <a:cs typeface="+mn-cs"/>
            </a:endParaRPr>
          </a:p>
          <a:p>
            <a:pPr marL="457200" marR="0" lvl="1" indent="0" algn="l" defTabSz="457200" rtl="0" eaLnBrk="1" fontAlgn="auto" latinLnBrk="0" hangingPunct="1">
              <a:lnSpc>
                <a:spcPct val="100000"/>
              </a:lnSpc>
              <a:spcBef>
                <a:spcPct val="20000"/>
              </a:spcBef>
              <a:spcAft>
                <a:spcPts val="0"/>
              </a:spcAft>
              <a:buClrTx/>
              <a:buSzTx/>
              <a:buFontTx/>
              <a:buNone/>
              <a:tabLst/>
              <a:defRPr/>
            </a:pPr>
            <a:endParaRPr kumimoji="0" lang="en-US" sz="2400" b="1" i="0" u="none" strike="noStrike" kern="1200" cap="none" spc="0" normalizeH="0" baseline="0" noProof="0" dirty="0">
              <a:ln>
                <a:noFill/>
              </a:ln>
              <a:solidFill>
                <a:srgbClr val="2F2F26"/>
              </a:solidFill>
              <a:effectLst/>
              <a:uLnTx/>
              <a:uFillTx/>
              <a:latin typeface="Calibri"/>
              <a:ea typeface="+mn-ea"/>
              <a:cs typeface="+mn-cs"/>
              <a:sym typeface="Wingdings" panose="05000000000000000000" pitchFamily="2" charset="2"/>
            </a:endParaRPr>
          </a:p>
        </p:txBody>
      </p:sp>
      <p:pic>
        <p:nvPicPr>
          <p:cNvPr id="2" name="Picture 1"/>
          <p:cNvPicPr>
            <a:picLocks noChangeAspect="1"/>
          </p:cNvPicPr>
          <p:nvPr/>
        </p:nvPicPr>
        <p:blipFill>
          <a:blip r:embed="rId5"/>
          <a:stretch>
            <a:fillRect/>
          </a:stretch>
        </p:blipFill>
        <p:spPr>
          <a:xfrm>
            <a:off x="1085833" y="2511362"/>
            <a:ext cx="6972333" cy="1399405"/>
          </a:xfrm>
          <a:prstGeom prst="rect">
            <a:avLst/>
          </a:prstGeom>
        </p:spPr>
      </p:pic>
    </p:spTree>
    <p:extLst>
      <p:ext uri="{BB962C8B-B14F-4D97-AF65-F5344CB8AC3E}">
        <p14:creationId xmlns:p14="http://schemas.microsoft.com/office/powerpoint/2010/main" val="1844791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2607" y="2857500"/>
            <a:ext cx="8229600" cy="1143000"/>
          </a:xfrm>
        </p:spPr>
        <p:txBody>
          <a:bodyPr>
            <a:normAutofit/>
          </a:bodyPr>
          <a:lstStyle/>
          <a:p>
            <a:r>
              <a:rPr lang="nl-NL" dirty="0">
                <a:solidFill>
                  <a:schemeClr val="bg1"/>
                </a:solidFill>
              </a:rPr>
              <a:t>WP5 C&amp;D templates</a:t>
            </a:r>
            <a:endParaRPr lang="en-US" dirty="0">
              <a:solidFill>
                <a:schemeClr val="bg1"/>
              </a:solidFill>
            </a:endParaRPr>
          </a:p>
        </p:txBody>
      </p:sp>
    </p:spTree>
    <p:extLst>
      <p:ext uri="{BB962C8B-B14F-4D97-AF65-F5344CB8AC3E}">
        <p14:creationId xmlns:p14="http://schemas.microsoft.com/office/powerpoint/2010/main" val="77711460"/>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Personalizado 1">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0070C0"/>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 xmlns="4ef62ef1-aeb2-444f-82f4-e9b370b3edc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F3C62544592B4782312A080A5EF99F" ma:contentTypeVersion="14" ma:contentTypeDescription="Een nieuw document maken." ma:contentTypeScope="" ma:versionID="74fa2bf9ea5ab22a267f43297478d10e">
  <xsd:schema xmlns:xsd="http://www.w3.org/2001/XMLSchema" xmlns:xs="http://www.w3.org/2001/XMLSchema" xmlns:p="http://schemas.microsoft.com/office/2006/metadata/properties" xmlns:ns2="4ef62ef1-aeb2-444f-82f4-e9b370b3edca" xmlns:ns3="37d4ea5a-4196-4dff-a56e-620242a7853a" targetNamespace="http://schemas.microsoft.com/office/2006/metadata/properties" ma:root="true" ma:fieldsID="326643944eef52f8ef2f358f5734b2c0" ns2:_="" ns3:_="">
    <xsd:import namespace="4ef62ef1-aeb2-444f-82f4-e9b370b3edca"/>
    <xsd:import namespace="37d4ea5a-4196-4dff-a56e-620242a7853a"/>
    <xsd:element name="properties">
      <xsd:complexType>
        <xsd:sequence>
          <xsd:element name="documentManagement">
            <xsd:complexType>
              <xsd:all>
                <xsd:element ref="ns2:MediaServiceMetadata" minOccurs="0"/>
                <xsd:element ref="ns2:MediaServiceFastMetadata" minOccurs="0"/>
                <xsd:element ref="ns2:Description"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AutoKeyPoints" minOccurs="0"/>
                <xsd:element ref="ns2:MediaServiceKeyPoint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f62ef1-aeb2-444f-82f4-e9b370b3ed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escription" ma:index="10" nillable="true" ma:displayName="Description" ma:description="JIRA: NLUMDG-108&#10;Stevan Hepco and Inge" ma:format="Dropdown" ma:internalName="Description">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d4ea5a-4196-4dff-a56e-620242a7853a" elementFormDefault="qualified">
    <xsd:import namespace="http://schemas.microsoft.com/office/2006/documentManagement/types"/>
    <xsd:import namespace="http://schemas.microsoft.com/office/infopath/2007/PartnerControls"/>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E1E2AE-9BAE-4D1E-A4D7-C21B1A2B7DDA}">
  <ds:schemaRefs>
    <ds:schemaRef ds:uri="http://schemas.microsoft.com/office/2006/metadata/properties"/>
    <ds:schemaRef ds:uri="http://schemas.microsoft.com/office/infopath/2007/PartnerControls"/>
    <ds:schemaRef ds:uri="4ef62ef1-aeb2-444f-82f4-e9b370b3edca"/>
  </ds:schemaRefs>
</ds:datastoreItem>
</file>

<file path=customXml/itemProps2.xml><?xml version="1.0" encoding="utf-8"?>
<ds:datastoreItem xmlns:ds="http://schemas.openxmlformats.org/officeDocument/2006/customXml" ds:itemID="{4CCACB8B-FE6A-4747-A3C0-8EF2E7538190}">
  <ds:schemaRefs>
    <ds:schemaRef ds:uri="http://schemas.microsoft.com/sharepoint/v3/contenttype/forms"/>
  </ds:schemaRefs>
</ds:datastoreItem>
</file>

<file path=customXml/itemProps3.xml><?xml version="1.0" encoding="utf-8"?>
<ds:datastoreItem xmlns:ds="http://schemas.openxmlformats.org/officeDocument/2006/customXml" ds:itemID="{0C0715DD-A9A9-4163-86EA-5556842673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f62ef1-aeb2-444f-82f4-e9b370b3edca"/>
    <ds:schemaRef ds:uri="37d4ea5a-4196-4dff-a56e-620242a785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5211</TotalTime>
  <Words>778</Words>
  <Application>Microsoft Office PowerPoint</Application>
  <PresentationFormat>On-screen Show (4:3)</PresentationFormat>
  <Paragraphs>83</Paragraphs>
  <Slides>13</Slides>
  <Notes>13</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1_Office Theme</vt:lpstr>
      <vt:lpstr>PowerPoint Presentation</vt:lpstr>
      <vt:lpstr>WP5 Current status</vt:lpstr>
      <vt:lpstr>WP5 current status C&amp;D</vt:lpstr>
      <vt:lpstr>WP5 current status C&amp;D</vt:lpstr>
      <vt:lpstr>WP5 D5.7 Practice Abstracts 1st round</vt:lpstr>
      <vt:lpstr>Practice Abstracts – what and why</vt:lpstr>
      <vt:lpstr>NIVA D5.7 and D5.8</vt:lpstr>
      <vt:lpstr>EIP-AGRI common format – information about project partners </vt:lpstr>
      <vt:lpstr>WP5 C&amp;D templates</vt:lpstr>
      <vt:lpstr>WP5 C&amp;D templates</vt:lpstr>
      <vt:lpstr>WP5 next steps</vt:lpstr>
      <vt:lpstr>WP5 next steps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macuser</dc:creator>
  <cp:lastModifiedBy>Poelman, drs. F. (Folkwin)</cp:lastModifiedBy>
  <cp:revision>95</cp:revision>
  <dcterms:created xsi:type="dcterms:W3CDTF">2016-06-28T19:05:33Z</dcterms:created>
  <dcterms:modified xsi:type="dcterms:W3CDTF">2020-11-23T08:30:38Z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0x01010012F3C62544592B4782312A080A5EF99F</vt:lpwstr>
  </property>
  <property fmtid="{D5CDD505-2E9C-101B-9397-08002B2CF9AE}" pid="3" name="eDOCS AutoSave">
    <vt:lpwstr/>
  </property>
</Properties>
</file>